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9" r:id="rId2"/>
    <p:sldId id="257" r:id="rId3"/>
    <p:sldId id="260" r:id="rId4"/>
    <p:sldId id="261" r:id="rId5"/>
    <p:sldId id="263" r:id="rId6"/>
    <p:sldId id="290" r:id="rId7"/>
    <p:sldId id="270" r:id="rId8"/>
    <p:sldId id="265" r:id="rId9"/>
    <p:sldId id="269" r:id="rId10"/>
    <p:sldId id="291" r:id="rId11"/>
    <p:sldId id="275" r:id="rId12"/>
    <p:sldId id="266" r:id="rId13"/>
    <p:sldId id="276" r:id="rId14"/>
    <p:sldId id="277" r:id="rId15"/>
    <p:sldId id="274" r:id="rId16"/>
    <p:sldId id="279" r:id="rId17"/>
    <p:sldId id="271" r:id="rId18"/>
    <p:sldId id="264" r:id="rId19"/>
    <p:sldId id="282" r:id="rId20"/>
    <p:sldId id="272" r:id="rId21"/>
    <p:sldId id="292" r:id="rId22"/>
    <p:sldId id="284" r:id="rId23"/>
    <p:sldId id="293" r:id="rId24"/>
    <p:sldId id="267" r:id="rId25"/>
    <p:sldId id="285" r:id="rId26"/>
    <p:sldId id="287" r:id="rId27"/>
    <p:sldId id="268" r:id="rId28"/>
    <p:sldId id="289" r:id="rId29"/>
    <p:sldId id="262" r:id="rId3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30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B4BE2D-6F32-4AD8-BEBE-737A9F5D4205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D12E8-8571-490D-BB20-9ED31E85FC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338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36224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23886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64026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53579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06284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55984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17066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0863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82205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78059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55247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61925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38029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905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58790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91378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7832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13517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168343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9682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5199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60593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9614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403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29723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7626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D12E8-8571-490D-BB20-9ED31E85FC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2874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8D75A7-1B4F-1B14-9065-6399D1F9E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56C65B-0FF5-C761-0CCD-4439BB524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4B51B6-66F8-3B20-E942-694FC4B5F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D24F99-D858-CD99-1F58-7CDEEA662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2F5E7A2-A48E-E01C-2C4C-C5438E084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7056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13A19C-6413-EDF1-DDE7-F0D36D7AB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FDBC764-B3CE-3EB7-275A-7BEC5A980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B15751-4E37-E9E9-CAAA-B74AE8C5D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7F95CC5-2951-F557-38F8-12233D3DE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E689AD8-A74B-0AE7-280A-EC5DF2F11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2288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694882C-BE4A-A49E-17B8-732147FB0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C46411A-842E-10C8-C6E1-92BD0EDAC4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6B4314-1F77-EEEC-8B4C-FBB6B154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39D2F58-AD08-47C8-8D54-C41B4D0EE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5A07E2-5FF4-6E64-19BC-A22B224B6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6954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3AC448-0788-57EC-0458-2ABBC44C5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E1BBD4-5140-998C-0B1A-A1B6377A7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89345D8-3220-3ECB-30F2-D437A1881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DDF61A5-6AF1-5FFB-4408-EADAFFBC4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08EE3F3-7658-FEF6-B375-EF9FEC803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6350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96A94D-07CA-7BC0-1969-5358FD9C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929E6F7-8BE2-1450-9C07-7E3566642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9A1CA95-963D-1700-BF6C-378A61512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CC764E0-74F5-D362-B467-BB4DF1D16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8E345A8-F839-FF23-C091-A90013B63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8552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31755F-B498-BDD8-A7AF-8C19B2BFC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B5DDFB-7739-3DEF-F8EC-CBB16C10F4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BB7A2AF-69D1-9A46-5D4D-564C338B66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E33115F-3365-D669-FE94-7D142B0ED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FE17DE3-791A-32EC-C300-DFF81C4CA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0D75630-1439-42E2-953A-CBDA624AD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6192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32625B-46CC-6D3A-A097-5775475DD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367AEA-475D-C462-CAC3-CA8C2F03C7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9B31E4E-420E-503C-E607-11AEC24CC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A71D55B-AE7B-BE94-5238-3C80C26795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B3ED35B-9849-92ED-EDAF-9BF1C4D34A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43D6FF8-0300-A30A-02CB-0A877EA23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AF82079-095E-AF4D-2800-D776C21E2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6E91C7B-8E86-A1D7-E5E6-FF9648942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460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9E188F-1C2E-A85E-D341-FBB70C035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DA4BB9B-695A-4861-A2A1-C56FA199A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DD3ECAF-1470-F7D2-A0A8-9C4B6FF06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273B847-8F44-FC72-E52F-9D8558CF3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5625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7155F9C-040D-15B1-8EF6-4A0DCD7E3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21D2CA1-BBE9-FC90-50F7-79EC2E68D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ED38C03-B05F-981B-5C64-726B76698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9397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D78932-A15C-111C-404E-ADEDAFEDA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849113C-5A26-D5C9-2B3D-27FF4D343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A2B42A2-17E8-6F89-2004-937C7C96B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F9D89A6-D897-F427-FFA4-A591E1DC9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9F00C49-D3D7-3573-47C8-7EA915FD9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D838B4E-C47E-7895-BF5B-0C8940416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9559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1E0876-D9D8-FA57-D110-970CA363B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07B2109-F5E4-AEF9-88EF-4B27BD1866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8DC0F55-638D-56FD-2F15-2767D9FC02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5AD4914-543B-99B0-E994-B31C65DE0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0BFCFB5-C173-9BD4-EBDB-BACE1F25D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BE40D79-24BF-FDCB-5FDF-3038DBC77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9900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8C6A2B6-9538-BCC1-3B5C-B77A07087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3D695C-B11C-A67B-0A96-EC19B69F4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A2EA48-D28C-E3E8-57D2-0820C838D9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3625E-2346-4BAD-A23B-6368F4B71064}" type="datetimeFigureOut">
              <a:rPr lang="zh-TW" altLang="en-US" smtClean="0"/>
              <a:t>2024/1/1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7036226-46A5-C400-499A-BD138B1233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47E1C13-813A-2E34-3A56-22720E148B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47C24-2875-4B3A-8A22-E6D0279E9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897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hyperlink" Target="https://www.nature.com/articles/nbt.3428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accessdata.fda.gov/scripts/cdrh/cfdocs/cfpmn/pmn.cfm?ID=K110010" TargetMode="External"/><Relationship Id="rId5" Type="http://schemas.openxmlformats.org/officeDocument/2006/relationships/hyperlink" Target="https://www.science.org/doi/full/10.1126/sciadv.abq5031" TargetMode="Externa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7" Type="http://schemas.openxmlformats.org/officeDocument/2006/relationships/hyperlink" Target="https://www.mdpi.com/2072-666X/7/10/18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rontiersin.org/articles/10.3389/fnins.2018.00511/full" TargetMode="External"/><Relationship Id="rId5" Type="http://schemas.openxmlformats.org/officeDocument/2006/relationships/hyperlink" Target="https://www.proquest.com/openview/e80eecac6218a4c00ae7212cc46b20cd/1?pq-origsite=gscholar&amp;cbl=18750" TargetMode="Externa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sciencedirect.com/journal/current-opinion-in-biotechnology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sciencedirect.com/science/article/pii/S095816692100183X#section-cited-by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7" Type="http://schemas.openxmlformats.org/officeDocument/2006/relationships/hyperlink" Target="https://www.eneuro.org/content/10/9/ENEURO.0141-23.2023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hyperlink" Target="https://www.nature.com/articles/s41551-023-01021-5" TargetMode="Externa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powerelectronictips.com/wireless-charging-part-2-implementation-faq/" TargetMode="External"/><Relationship Id="rId5" Type="http://schemas.openxmlformats.org/officeDocument/2006/relationships/hyperlink" Target="https://www.nature.com/articles/s41593-023-01500-7" TargetMode="External"/><Relationship Id="rId4" Type="http://schemas.openxmlformats.org/officeDocument/2006/relationships/image" Target="../media/image20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mseed.com/stretchable-electrodes-for-brain-implant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mdpi.com/2076-3425/11/1/43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D8BB875D-0FA4-8033-CE71-7CC02181B7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3446" y="5375998"/>
            <a:ext cx="209550" cy="209550"/>
          </a:xfrm>
          <a:prstGeom prst="rect">
            <a:avLst/>
          </a:prstGeom>
          <a:noFill/>
          <a:ln w="0">
            <a:noFill/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>
              <a:latin typeface="明兰" panose="02010600030101010101" pitchFamily="2" charset="-122"/>
              <a:ea typeface="明兰" panose="02010600030101010101" pitchFamily="2" charset="-122"/>
            </a:endParaRPr>
          </a:p>
        </p:txBody>
      </p:sp>
      <p:sp>
        <p:nvSpPr>
          <p:cNvPr id="7" name="文本框 75">
            <a:extLst>
              <a:ext uri="{FF2B5EF4-FFF2-40B4-BE49-F238E27FC236}">
                <a16:creationId xmlns:a16="http://schemas.microsoft.com/office/drawing/2014/main" id="{14D480F8-6247-C740-7CBC-6E841DA976E9}"/>
              </a:ext>
            </a:extLst>
          </p:cNvPr>
          <p:cNvSpPr txBox="1"/>
          <p:nvPr/>
        </p:nvSpPr>
        <p:spPr>
          <a:xfrm>
            <a:off x="2187160" y="2498070"/>
            <a:ext cx="7817679" cy="15696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TW" altLang="en-US" sz="60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Open Sans" panose="020B0606030504020204" pitchFamily="34" charset="0"/>
              </a:rPr>
              <a:t>生醫訊號處理概論</a:t>
            </a:r>
            <a:endParaRPr lang="en-US" altLang="zh-TW" sz="6000" spc="600" dirty="0">
              <a:solidFill>
                <a:schemeClr val="tx1">
                  <a:lumMod val="85000"/>
                  <a:lumOff val="1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cs typeface="Open Sans" panose="020B0606030504020204" pitchFamily="34" charset="0"/>
            </a:endParaRPr>
          </a:p>
          <a:p>
            <a:pPr algn="ctr"/>
            <a:r>
              <a:rPr lang="zh-TW" altLang="en-US" sz="36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Open Sans" panose="020B0606030504020204" pitchFamily="34" charset="0"/>
              </a:rPr>
              <a:t>期末報告</a:t>
            </a:r>
            <a:endParaRPr lang="zh-CN" altLang="en-US" sz="3600" spc="600" dirty="0">
              <a:solidFill>
                <a:schemeClr val="tx1">
                  <a:lumMod val="85000"/>
                  <a:lumOff val="1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cs typeface="Open Sans" panose="020B0606030504020204" pitchFamily="34" charset="0"/>
            </a:endParaRPr>
          </a:p>
        </p:txBody>
      </p:sp>
      <p:sp>
        <p:nvSpPr>
          <p:cNvPr id="13" name="文本框 1">
            <a:extLst>
              <a:ext uri="{FF2B5EF4-FFF2-40B4-BE49-F238E27FC236}">
                <a16:creationId xmlns:a16="http://schemas.microsoft.com/office/drawing/2014/main" id="{E50AB1FC-1A57-EB8E-DCCF-A751B32A4ADD}"/>
              </a:ext>
            </a:extLst>
          </p:cNvPr>
          <p:cNvSpPr txBox="1"/>
          <p:nvPr/>
        </p:nvSpPr>
        <p:spPr>
          <a:xfrm>
            <a:off x="2466225" y="5411286"/>
            <a:ext cx="29987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報告者：</a:t>
            </a:r>
            <a:r>
              <a:rPr lang="en-US" altLang="zh-TW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1158046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 張詠翔</a:t>
            </a:r>
            <a:endParaRPr lang="zh-CN" altLang="en-US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4" name="直接连接符 76">
            <a:extLst>
              <a:ext uri="{FF2B5EF4-FFF2-40B4-BE49-F238E27FC236}">
                <a16:creationId xmlns:a16="http://schemas.microsoft.com/office/drawing/2014/main" id="{D8FBB041-77B7-AA4A-13A8-8F1C2960E10C}"/>
              </a:ext>
            </a:extLst>
          </p:cNvPr>
          <p:cNvCxnSpPr>
            <a:cxnSpLocks/>
          </p:cNvCxnSpPr>
          <p:nvPr/>
        </p:nvCxnSpPr>
        <p:spPr>
          <a:xfrm flipH="1">
            <a:off x="1410676" y="5401333"/>
            <a:ext cx="8892583" cy="0"/>
          </a:xfrm>
          <a:prstGeom prst="line">
            <a:avLst/>
          </a:prstGeom>
          <a:ln>
            <a:solidFill>
              <a:srgbClr val="4A1757"/>
            </a:solidFill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文本框 1">
            <a:extLst>
              <a:ext uri="{FF2B5EF4-FFF2-40B4-BE49-F238E27FC236}">
                <a16:creationId xmlns:a16="http://schemas.microsoft.com/office/drawing/2014/main" id="{5642D728-D9A9-0003-7E06-19EDB6FC4037}"/>
              </a:ext>
            </a:extLst>
          </p:cNvPr>
          <p:cNvSpPr txBox="1"/>
          <p:nvPr/>
        </p:nvSpPr>
        <p:spPr>
          <a:xfrm>
            <a:off x="6726980" y="5411286"/>
            <a:ext cx="3277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指導老師：紀虹名 </a:t>
            </a:r>
            <a:r>
              <a:rPr lang="en-US" altLang="zh-TW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Ph.D.</a:t>
            </a:r>
            <a:endParaRPr lang="zh-CN" altLang="en-US" sz="20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08DF4FED-067C-280F-1731-0F71609EAD27}"/>
              </a:ext>
            </a:extLst>
          </p:cNvPr>
          <p:cNvSpPr>
            <a:spLocks noEditPoints="1"/>
          </p:cNvSpPr>
          <p:nvPr/>
        </p:nvSpPr>
        <p:spPr bwMode="auto">
          <a:xfrm>
            <a:off x="6517430" y="5514186"/>
            <a:ext cx="209550" cy="209550"/>
          </a:xfrm>
          <a:custGeom>
            <a:avLst/>
            <a:gdLst>
              <a:gd name="T0" fmla="*/ 2899 w 3290"/>
              <a:gd name="T1" fmla="*/ 2617 h 3421"/>
              <a:gd name="T2" fmla="*/ 2623 w 3290"/>
              <a:gd name="T3" fmla="*/ 2363 h 3421"/>
              <a:gd name="T4" fmla="*/ 2299 w 3290"/>
              <a:gd name="T5" fmla="*/ 2176 h 3421"/>
              <a:gd name="T6" fmla="*/ 2173 w 3290"/>
              <a:gd name="T7" fmla="*/ 2073 h 3421"/>
              <a:gd name="T8" fmla="*/ 2404 w 3290"/>
              <a:gd name="T9" fmla="*/ 1891 h 3421"/>
              <a:gd name="T10" fmla="*/ 2587 w 3290"/>
              <a:gd name="T11" fmla="*/ 1637 h 3421"/>
              <a:gd name="T12" fmla="*/ 2693 w 3290"/>
              <a:gd name="T13" fmla="*/ 1345 h 3421"/>
              <a:gd name="T14" fmla="*/ 2714 w 3290"/>
              <a:gd name="T15" fmla="*/ 1028 h 3421"/>
              <a:gd name="T16" fmla="*/ 2650 w 3290"/>
              <a:gd name="T17" fmla="*/ 720 h 3421"/>
              <a:gd name="T18" fmla="*/ 2505 w 3290"/>
              <a:gd name="T19" fmla="*/ 445 h 3421"/>
              <a:gd name="T20" fmla="*/ 2288 w 3290"/>
              <a:gd name="T21" fmla="*/ 220 h 3421"/>
              <a:gd name="T22" fmla="*/ 2023 w 3290"/>
              <a:gd name="T23" fmla="*/ 69 h 3421"/>
              <a:gd name="T24" fmla="*/ 1727 w 3290"/>
              <a:gd name="T25" fmla="*/ 2 h 3421"/>
              <a:gd name="T26" fmla="*/ 1422 w 3290"/>
              <a:gd name="T27" fmla="*/ 25 h 3421"/>
              <a:gd name="T28" fmla="*/ 1139 w 3290"/>
              <a:gd name="T29" fmla="*/ 134 h 3421"/>
              <a:gd name="T30" fmla="*/ 895 w 3290"/>
              <a:gd name="T31" fmla="*/ 325 h 3421"/>
              <a:gd name="T32" fmla="*/ 712 w 3290"/>
              <a:gd name="T33" fmla="*/ 577 h 3421"/>
              <a:gd name="T34" fmla="*/ 607 w 3290"/>
              <a:gd name="T35" fmla="*/ 871 h 3421"/>
              <a:gd name="T36" fmla="*/ 585 w 3290"/>
              <a:gd name="T37" fmla="*/ 1188 h 3421"/>
              <a:gd name="T38" fmla="*/ 649 w 3290"/>
              <a:gd name="T39" fmla="*/ 1495 h 3421"/>
              <a:gd name="T40" fmla="*/ 794 w 3290"/>
              <a:gd name="T41" fmla="*/ 1770 h 3421"/>
              <a:gd name="T42" fmla="*/ 1004 w 3290"/>
              <a:gd name="T43" fmla="*/ 1990 h 3421"/>
              <a:gd name="T44" fmla="*/ 1132 w 3290"/>
              <a:gd name="T45" fmla="*/ 2123 h 3421"/>
              <a:gd name="T46" fmla="*/ 825 w 3290"/>
              <a:gd name="T47" fmla="*/ 2261 h 3421"/>
              <a:gd name="T48" fmla="*/ 521 w 3290"/>
              <a:gd name="T49" fmla="*/ 2484 h 3421"/>
              <a:gd name="T50" fmla="*/ 275 w 3290"/>
              <a:gd name="T51" fmla="*/ 2767 h 3421"/>
              <a:gd name="T52" fmla="*/ 89 w 3290"/>
              <a:gd name="T53" fmla="*/ 3103 h 3421"/>
              <a:gd name="T54" fmla="*/ 165 w 3290"/>
              <a:gd name="T55" fmla="*/ 3421 h 3421"/>
              <a:gd name="T56" fmla="*/ 294 w 3290"/>
              <a:gd name="T57" fmla="*/ 3068 h 3421"/>
              <a:gd name="T58" fmla="*/ 500 w 3290"/>
              <a:gd name="T59" fmla="*/ 2756 h 3421"/>
              <a:gd name="T60" fmla="*/ 765 w 3290"/>
              <a:gd name="T61" fmla="*/ 2508 h 3421"/>
              <a:gd name="T62" fmla="*/ 1057 w 3290"/>
              <a:gd name="T63" fmla="*/ 2339 h 3421"/>
              <a:gd name="T64" fmla="*/ 1386 w 3290"/>
              <a:gd name="T65" fmla="*/ 2240 h 3421"/>
              <a:gd name="T66" fmla="*/ 1733 w 3290"/>
              <a:gd name="T67" fmla="*/ 2220 h 3421"/>
              <a:gd name="T68" fmla="*/ 2073 w 3290"/>
              <a:gd name="T69" fmla="*/ 2280 h 3421"/>
              <a:gd name="T70" fmla="*/ 2383 w 3290"/>
              <a:gd name="T71" fmla="*/ 2415 h 3421"/>
              <a:gd name="T72" fmla="*/ 2662 w 3290"/>
              <a:gd name="T73" fmla="*/ 2621 h 3421"/>
              <a:gd name="T74" fmla="*/ 2902 w 3290"/>
              <a:gd name="T75" fmla="*/ 2905 h 3421"/>
              <a:gd name="T76" fmla="*/ 3071 w 3290"/>
              <a:gd name="T77" fmla="*/ 3238 h 3421"/>
              <a:gd name="T78" fmla="*/ 3265 w 3290"/>
              <a:gd name="T79" fmla="*/ 3282 h 3421"/>
              <a:gd name="T80" fmla="*/ 3117 w 3290"/>
              <a:gd name="T81" fmla="*/ 2927 h 3421"/>
              <a:gd name="T82" fmla="*/ 764 w 3290"/>
              <a:gd name="T83" fmla="*/ 957 h 3421"/>
              <a:gd name="T84" fmla="*/ 853 w 3290"/>
              <a:gd name="T85" fmla="*/ 680 h 3421"/>
              <a:gd name="T86" fmla="*/ 1016 w 3290"/>
              <a:gd name="T87" fmla="*/ 449 h 3421"/>
              <a:gd name="T88" fmla="*/ 1237 w 3290"/>
              <a:gd name="T89" fmla="*/ 280 h 3421"/>
              <a:gd name="T90" fmla="*/ 1505 w 3290"/>
              <a:gd name="T91" fmla="*/ 188 h 3421"/>
              <a:gd name="T92" fmla="*/ 1795 w 3290"/>
              <a:gd name="T93" fmla="*/ 188 h 3421"/>
              <a:gd name="T94" fmla="*/ 2062 w 3290"/>
              <a:gd name="T95" fmla="*/ 280 h 3421"/>
              <a:gd name="T96" fmla="*/ 2284 w 3290"/>
              <a:gd name="T97" fmla="*/ 449 h 3421"/>
              <a:gd name="T98" fmla="*/ 2446 w 3290"/>
              <a:gd name="T99" fmla="*/ 680 h 3421"/>
              <a:gd name="T100" fmla="*/ 2535 w 3290"/>
              <a:gd name="T101" fmla="*/ 957 h 3421"/>
              <a:gd name="T102" fmla="*/ 2535 w 3290"/>
              <a:gd name="T103" fmla="*/ 1259 h 3421"/>
              <a:gd name="T104" fmla="*/ 2446 w 3290"/>
              <a:gd name="T105" fmla="*/ 1535 h 3421"/>
              <a:gd name="T106" fmla="*/ 2284 w 3290"/>
              <a:gd name="T107" fmla="*/ 1766 h 3421"/>
              <a:gd name="T108" fmla="*/ 2062 w 3290"/>
              <a:gd name="T109" fmla="*/ 1935 h 3421"/>
              <a:gd name="T110" fmla="*/ 1795 w 3290"/>
              <a:gd name="T111" fmla="*/ 2026 h 3421"/>
              <a:gd name="T112" fmla="*/ 1505 w 3290"/>
              <a:gd name="T113" fmla="*/ 2026 h 3421"/>
              <a:gd name="T114" fmla="*/ 1237 w 3290"/>
              <a:gd name="T115" fmla="*/ 1935 h 3421"/>
              <a:gd name="T116" fmla="*/ 1016 w 3290"/>
              <a:gd name="T117" fmla="*/ 1766 h 3421"/>
              <a:gd name="T118" fmla="*/ 853 w 3290"/>
              <a:gd name="T119" fmla="*/ 1535 h 3421"/>
              <a:gd name="T120" fmla="*/ 764 w 3290"/>
              <a:gd name="T121" fmla="*/ 1259 h 34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290" h="3421">
                <a:moveTo>
                  <a:pt x="3068" y="2844"/>
                </a:moveTo>
                <a:lnTo>
                  <a:pt x="3015" y="2765"/>
                </a:lnTo>
                <a:lnTo>
                  <a:pt x="2959" y="2690"/>
                </a:lnTo>
                <a:lnTo>
                  <a:pt x="2899" y="2617"/>
                </a:lnTo>
                <a:lnTo>
                  <a:pt x="2836" y="2548"/>
                </a:lnTo>
                <a:lnTo>
                  <a:pt x="2768" y="2483"/>
                </a:lnTo>
                <a:lnTo>
                  <a:pt x="2698" y="2421"/>
                </a:lnTo>
                <a:lnTo>
                  <a:pt x="2623" y="2363"/>
                </a:lnTo>
                <a:lnTo>
                  <a:pt x="2546" y="2309"/>
                </a:lnTo>
                <a:lnTo>
                  <a:pt x="2465" y="2260"/>
                </a:lnTo>
                <a:lnTo>
                  <a:pt x="2383" y="2216"/>
                </a:lnTo>
                <a:lnTo>
                  <a:pt x="2299" y="2176"/>
                </a:lnTo>
                <a:lnTo>
                  <a:pt x="2212" y="2142"/>
                </a:lnTo>
                <a:lnTo>
                  <a:pt x="2161" y="2124"/>
                </a:lnTo>
                <a:lnTo>
                  <a:pt x="2110" y="2107"/>
                </a:lnTo>
                <a:lnTo>
                  <a:pt x="2173" y="2073"/>
                </a:lnTo>
                <a:lnTo>
                  <a:pt x="2235" y="2034"/>
                </a:lnTo>
                <a:lnTo>
                  <a:pt x="2294" y="1991"/>
                </a:lnTo>
                <a:lnTo>
                  <a:pt x="2350" y="1943"/>
                </a:lnTo>
                <a:lnTo>
                  <a:pt x="2404" y="1891"/>
                </a:lnTo>
                <a:lnTo>
                  <a:pt x="2456" y="1832"/>
                </a:lnTo>
                <a:lnTo>
                  <a:pt x="2506" y="1770"/>
                </a:lnTo>
                <a:lnTo>
                  <a:pt x="2549" y="1705"/>
                </a:lnTo>
                <a:lnTo>
                  <a:pt x="2587" y="1637"/>
                </a:lnTo>
                <a:lnTo>
                  <a:pt x="2621" y="1567"/>
                </a:lnTo>
                <a:lnTo>
                  <a:pt x="2650" y="1495"/>
                </a:lnTo>
                <a:lnTo>
                  <a:pt x="2674" y="1421"/>
                </a:lnTo>
                <a:lnTo>
                  <a:pt x="2693" y="1345"/>
                </a:lnTo>
                <a:lnTo>
                  <a:pt x="2706" y="1267"/>
                </a:lnTo>
                <a:lnTo>
                  <a:pt x="2714" y="1188"/>
                </a:lnTo>
                <a:lnTo>
                  <a:pt x="2717" y="1108"/>
                </a:lnTo>
                <a:lnTo>
                  <a:pt x="2714" y="1028"/>
                </a:lnTo>
                <a:lnTo>
                  <a:pt x="2706" y="948"/>
                </a:lnTo>
                <a:lnTo>
                  <a:pt x="2693" y="871"/>
                </a:lnTo>
                <a:lnTo>
                  <a:pt x="2674" y="794"/>
                </a:lnTo>
                <a:lnTo>
                  <a:pt x="2650" y="720"/>
                </a:lnTo>
                <a:lnTo>
                  <a:pt x="2621" y="647"/>
                </a:lnTo>
                <a:lnTo>
                  <a:pt x="2587" y="577"/>
                </a:lnTo>
                <a:lnTo>
                  <a:pt x="2549" y="510"/>
                </a:lnTo>
                <a:lnTo>
                  <a:pt x="2505" y="445"/>
                </a:lnTo>
                <a:lnTo>
                  <a:pt x="2456" y="383"/>
                </a:lnTo>
                <a:lnTo>
                  <a:pt x="2404" y="325"/>
                </a:lnTo>
                <a:lnTo>
                  <a:pt x="2347" y="270"/>
                </a:lnTo>
                <a:lnTo>
                  <a:pt x="2288" y="220"/>
                </a:lnTo>
                <a:lnTo>
                  <a:pt x="2225" y="174"/>
                </a:lnTo>
                <a:lnTo>
                  <a:pt x="2160" y="134"/>
                </a:lnTo>
                <a:lnTo>
                  <a:pt x="2093" y="99"/>
                </a:lnTo>
                <a:lnTo>
                  <a:pt x="2023" y="69"/>
                </a:lnTo>
                <a:lnTo>
                  <a:pt x="1952" y="44"/>
                </a:lnTo>
                <a:lnTo>
                  <a:pt x="1878" y="25"/>
                </a:lnTo>
                <a:lnTo>
                  <a:pt x="1803" y="11"/>
                </a:lnTo>
                <a:lnTo>
                  <a:pt x="1727" y="2"/>
                </a:lnTo>
                <a:lnTo>
                  <a:pt x="1650" y="0"/>
                </a:lnTo>
                <a:lnTo>
                  <a:pt x="1572" y="2"/>
                </a:lnTo>
                <a:lnTo>
                  <a:pt x="1496" y="11"/>
                </a:lnTo>
                <a:lnTo>
                  <a:pt x="1422" y="25"/>
                </a:lnTo>
                <a:lnTo>
                  <a:pt x="1347" y="44"/>
                </a:lnTo>
                <a:lnTo>
                  <a:pt x="1276" y="69"/>
                </a:lnTo>
                <a:lnTo>
                  <a:pt x="1206" y="99"/>
                </a:lnTo>
                <a:lnTo>
                  <a:pt x="1139" y="134"/>
                </a:lnTo>
                <a:lnTo>
                  <a:pt x="1074" y="174"/>
                </a:lnTo>
                <a:lnTo>
                  <a:pt x="1011" y="220"/>
                </a:lnTo>
                <a:lnTo>
                  <a:pt x="952" y="270"/>
                </a:lnTo>
                <a:lnTo>
                  <a:pt x="895" y="325"/>
                </a:lnTo>
                <a:lnTo>
                  <a:pt x="843" y="383"/>
                </a:lnTo>
                <a:lnTo>
                  <a:pt x="794" y="445"/>
                </a:lnTo>
                <a:lnTo>
                  <a:pt x="750" y="510"/>
                </a:lnTo>
                <a:lnTo>
                  <a:pt x="712" y="577"/>
                </a:lnTo>
                <a:lnTo>
                  <a:pt x="678" y="647"/>
                </a:lnTo>
                <a:lnTo>
                  <a:pt x="649" y="720"/>
                </a:lnTo>
                <a:lnTo>
                  <a:pt x="625" y="794"/>
                </a:lnTo>
                <a:lnTo>
                  <a:pt x="607" y="871"/>
                </a:lnTo>
                <a:lnTo>
                  <a:pt x="593" y="948"/>
                </a:lnTo>
                <a:lnTo>
                  <a:pt x="585" y="1028"/>
                </a:lnTo>
                <a:lnTo>
                  <a:pt x="582" y="1108"/>
                </a:lnTo>
                <a:lnTo>
                  <a:pt x="585" y="1188"/>
                </a:lnTo>
                <a:lnTo>
                  <a:pt x="593" y="1267"/>
                </a:lnTo>
                <a:lnTo>
                  <a:pt x="607" y="1345"/>
                </a:lnTo>
                <a:lnTo>
                  <a:pt x="625" y="1421"/>
                </a:lnTo>
                <a:lnTo>
                  <a:pt x="649" y="1495"/>
                </a:lnTo>
                <a:lnTo>
                  <a:pt x="678" y="1567"/>
                </a:lnTo>
                <a:lnTo>
                  <a:pt x="712" y="1637"/>
                </a:lnTo>
                <a:lnTo>
                  <a:pt x="750" y="1705"/>
                </a:lnTo>
                <a:lnTo>
                  <a:pt x="794" y="1770"/>
                </a:lnTo>
                <a:lnTo>
                  <a:pt x="843" y="1832"/>
                </a:lnTo>
                <a:lnTo>
                  <a:pt x="895" y="1891"/>
                </a:lnTo>
                <a:lnTo>
                  <a:pt x="948" y="1943"/>
                </a:lnTo>
                <a:lnTo>
                  <a:pt x="1004" y="1990"/>
                </a:lnTo>
                <a:lnTo>
                  <a:pt x="1063" y="2033"/>
                </a:lnTo>
                <a:lnTo>
                  <a:pt x="1123" y="2072"/>
                </a:lnTo>
                <a:lnTo>
                  <a:pt x="1186" y="2106"/>
                </a:lnTo>
                <a:lnTo>
                  <a:pt x="1132" y="2123"/>
                </a:lnTo>
                <a:lnTo>
                  <a:pt x="1078" y="2142"/>
                </a:lnTo>
                <a:lnTo>
                  <a:pt x="991" y="2177"/>
                </a:lnTo>
                <a:lnTo>
                  <a:pt x="907" y="2216"/>
                </a:lnTo>
                <a:lnTo>
                  <a:pt x="825" y="2261"/>
                </a:lnTo>
                <a:lnTo>
                  <a:pt x="744" y="2310"/>
                </a:lnTo>
                <a:lnTo>
                  <a:pt x="667" y="2363"/>
                </a:lnTo>
                <a:lnTo>
                  <a:pt x="592" y="2421"/>
                </a:lnTo>
                <a:lnTo>
                  <a:pt x="521" y="2484"/>
                </a:lnTo>
                <a:lnTo>
                  <a:pt x="454" y="2549"/>
                </a:lnTo>
                <a:lnTo>
                  <a:pt x="391" y="2618"/>
                </a:lnTo>
                <a:lnTo>
                  <a:pt x="331" y="2691"/>
                </a:lnTo>
                <a:lnTo>
                  <a:pt x="275" y="2767"/>
                </a:lnTo>
                <a:lnTo>
                  <a:pt x="221" y="2846"/>
                </a:lnTo>
                <a:lnTo>
                  <a:pt x="173" y="2929"/>
                </a:lnTo>
                <a:lnTo>
                  <a:pt x="129" y="3015"/>
                </a:lnTo>
                <a:lnTo>
                  <a:pt x="89" y="3103"/>
                </a:lnTo>
                <a:lnTo>
                  <a:pt x="55" y="3193"/>
                </a:lnTo>
                <a:lnTo>
                  <a:pt x="25" y="3285"/>
                </a:lnTo>
                <a:lnTo>
                  <a:pt x="0" y="3379"/>
                </a:lnTo>
                <a:lnTo>
                  <a:pt x="165" y="3421"/>
                </a:lnTo>
                <a:lnTo>
                  <a:pt x="189" y="3329"/>
                </a:lnTo>
                <a:lnTo>
                  <a:pt x="219" y="3240"/>
                </a:lnTo>
                <a:lnTo>
                  <a:pt x="254" y="3152"/>
                </a:lnTo>
                <a:lnTo>
                  <a:pt x="294" y="3068"/>
                </a:lnTo>
                <a:lnTo>
                  <a:pt x="339" y="2985"/>
                </a:lnTo>
                <a:lnTo>
                  <a:pt x="388" y="2906"/>
                </a:lnTo>
                <a:lnTo>
                  <a:pt x="442" y="2830"/>
                </a:lnTo>
                <a:lnTo>
                  <a:pt x="500" y="2756"/>
                </a:lnTo>
                <a:lnTo>
                  <a:pt x="562" y="2687"/>
                </a:lnTo>
                <a:lnTo>
                  <a:pt x="628" y="2621"/>
                </a:lnTo>
                <a:lnTo>
                  <a:pt x="698" y="2560"/>
                </a:lnTo>
                <a:lnTo>
                  <a:pt x="765" y="2508"/>
                </a:lnTo>
                <a:lnTo>
                  <a:pt x="835" y="2460"/>
                </a:lnTo>
                <a:lnTo>
                  <a:pt x="907" y="2415"/>
                </a:lnTo>
                <a:lnTo>
                  <a:pt x="981" y="2376"/>
                </a:lnTo>
                <a:lnTo>
                  <a:pt x="1057" y="2339"/>
                </a:lnTo>
                <a:lnTo>
                  <a:pt x="1135" y="2308"/>
                </a:lnTo>
                <a:lnTo>
                  <a:pt x="1217" y="2281"/>
                </a:lnTo>
                <a:lnTo>
                  <a:pt x="1301" y="2258"/>
                </a:lnTo>
                <a:lnTo>
                  <a:pt x="1386" y="2240"/>
                </a:lnTo>
                <a:lnTo>
                  <a:pt x="1472" y="2228"/>
                </a:lnTo>
                <a:lnTo>
                  <a:pt x="1558" y="2220"/>
                </a:lnTo>
                <a:lnTo>
                  <a:pt x="1645" y="2217"/>
                </a:lnTo>
                <a:lnTo>
                  <a:pt x="1733" y="2220"/>
                </a:lnTo>
                <a:lnTo>
                  <a:pt x="1819" y="2228"/>
                </a:lnTo>
                <a:lnTo>
                  <a:pt x="1904" y="2240"/>
                </a:lnTo>
                <a:lnTo>
                  <a:pt x="1990" y="2258"/>
                </a:lnTo>
                <a:lnTo>
                  <a:pt x="2073" y="2280"/>
                </a:lnTo>
                <a:lnTo>
                  <a:pt x="2155" y="2308"/>
                </a:lnTo>
                <a:lnTo>
                  <a:pt x="2233" y="2339"/>
                </a:lnTo>
                <a:lnTo>
                  <a:pt x="2309" y="2375"/>
                </a:lnTo>
                <a:lnTo>
                  <a:pt x="2383" y="2415"/>
                </a:lnTo>
                <a:lnTo>
                  <a:pt x="2455" y="2459"/>
                </a:lnTo>
                <a:lnTo>
                  <a:pt x="2525" y="2507"/>
                </a:lnTo>
                <a:lnTo>
                  <a:pt x="2592" y="2560"/>
                </a:lnTo>
                <a:lnTo>
                  <a:pt x="2662" y="2621"/>
                </a:lnTo>
                <a:lnTo>
                  <a:pt x="2728" y="2687"/>
                </a:lnTo>
                <a:lnTo>
                  <a:pt x="2790" y="2755"/>
                </a:lnTo>
                <a:lnTo>
                  <a:pt x="2848" y="2828"/>
                </a:lnTo>
                <a:lnTo>
                  <a:pt x="2902" y="2905"/>
                </a:lnTo>
                <a:lnTo>
                  <a:pt x="2951" y="2984"/>
                </a:lnTo>
                <a:lnTo>
                  <a:pt x="2996" y="3066"/>
                </a:lnTo>
                <a:lnTo>
                  <a:pt x="3036" y="3151"/>
                </a:lnTo>
                <a:lnTo>
                  <a:pt x="3071" y="3238"/>
                </a:lnTo>
                <a:lnTo>
                  <a:pt x="3101" y="3327"/>
                </a:lnTo>
                <a:lnTo>
                  <a:pt x="3125" y="3419"/>
                </a:lnTo>
                <a:lnTo>
                  <a:pt x="3290" y="3376"/>
                </a:lnTo>
                <a:lnTo>
                  <a:pt x="3265" y="3282"/>
                </a:lnTo>
                <a:lnTo>
                  <a:pt x="3235" y="3191"/>
                </a:lnTo>
                <a:lnTo>
                  <a:pt x="3201" y="3100"/>
                </a:lnTo>
                <a:lnTo>
                  <a:pt x="3161" y="3013"/>
                </a:lnTo>
                <a:lnTo>
                  <a:pt x="3117" y="2927"/>
                </a:lnTo>
                <a:lnTo>
                  <a:pt x="3068" y="2844"/>
                </a:lnTo>
                <a:close/>
                <a:moveTo>
                  <a:pt x="752" y="1108"/>
                </a:moveTo>
                <a:lnTo>
                  <a:pt x="755" y="1031"/>
                </a:lnTo>
                <a:lnTo>
                  <a:pt x="764" y="957"/>
                </a:lnTo>
                <a:lnTo>
                  <a:pt x="778" y="884"/>
                </a:lnTo>
                <a:lnTo>
                  <a:pt x="798" y="813"/>
                </a:lnTo>
                <a:lnTo>
                  <a:pt x="824" y="745"/>
                </a:lnTo>
                <a:lnTo>
                  <a:pt x="853" y="680"/>
                </a:lnTo>
                <a:lnTo>
                  <a:pt x="888" y="617"/>
                </a:lnTo>
                <a:lnTo>
                  <a:pt x="926" y="558"/>
                </a:lnTo>
                <a:lnTo>
                  <a:pt x="969" y="501"/>
                </a:lnTo>
                <a:lnTo>
                  <a:pt x="1016" y="449"/>
                </a:lnTo>
                <a:lnTo>
                  <a:pt x="1066" y="401"/>
                </a:lnTo>
                <a:lnTo>
                  <a:pt x="1120" y="356"/>
                </a:lnTo>
                <a:lnTo>
                  <a:pt x="1177" y="316"/>
                </a:lnTo>
                <a:lnTo>
                  <a:pt x="1237" y="280"/>
                </a:lnTo>
                <a:lnTo>
                  <a:pt x="1300" y="250"/>
                </a:lnTo>
                <a:lnTo>
                  <a:pt x="1366" y="224"/>
                </a:lnTo>
                <a:lnTo>
                  <a:pt x="1435" y="203"/>
                </a:lnTo>
                <a:lnTo>
                  <a:pt x="1505" y="188"/>
                </a:lnTo>
                <a:lnTo>
                  <a:pt x="1576" y="179"/>
                </a:lnTo>
                <a:lnTo>
                  <a:pt x="1650" y="176"/>
                </a:lnTo>
                <a:lnTo>
                  <a:pt x="1723" y="179"/>
                </a:lnTo>
                <a:lnTo>
                  <a:pt x="1795" y="188"/>
                </a:lnTo>
                <a:lnTo>
                  <a:pt x="1865" y="203"/>
                </a:lnTo>
                <a:lnTo>
                  <a:pt x="1933" y="224"/>
                </a:lnTo>
                <a:lnTo>
                  <a:pt x="1999" y="250"/>
                </a:lnTo>
                <a:lnTo>
                  <a:pt x="2062" y="280"/>
                </a:lnTo>
                <a:lnTo>
                  <a:pt x="2122" y="316"/>
                </a:lnTo>
                <a:lnTo>
                  <a:pt x="2179" y="356"/>
                </a:lnTo>
                <a:lnTo>
                  <a:pt x="2233" y="401"/>
                </a:lnTo>
                <a:lnTo>
                  <a:pt x="2284" y="449"/>
                </a:lnTo>
                <a:lnTo>
                  <a:pt x="2330" y="501"/>
                </a:lnTo>
                <a:lnTo>
                  <a:pt x="2373" y="558"/>
                </a:lnTo>
                <a:lnTo>
                  <a:pt x="2412" y="617"/>
                </a:lnTo>
                <a:lnTo>
                  <a:pt x="2446" y="680"/>
                </a:lnTo>
                <a:lnTo>
                  <a:pt x="2477" y="745"/>
                </a:lnTo>
                <a:lnTo>
                  <a:pt x="2501" y="813"/>
                </a:lnTo>
                <a:lnTo>
                  <a:pt x="2521" y="884"/>
                </a:lnTo>
                <a:lnTo>
                  <a:pt x="2535" y="957"/>
                </a:lnTo>
                <a:lnTo>
                  <a:pt x="2544" y="1031"/>
                </a:lnTo>
                <a:lnTo>
                  <a:pt x="2547" y="1108"/>
                </a:lnTo>
                <a:lnTo>
                  <a:pt x="2544" y="1184"/>
                </a:lnTo>
                <a:lnTo>
                  <a:pt x="2535" y="1259"/>
                </a:lnTo>
                <a:lnTo>
                  <a:pt x="2521" y="1331"/>
                </a:lnTo>
                <a:lnTo>
                  <a:pt x="2501" y="1401"/>
                </a:lnTo>
                <a:lnTo>
                  <a:pt x="2477" y="1470"/>
                </a:lnTo>
                <a:lnTo>
                  <a:pt x="2446" y="1535"/>
                </a:lnTo>
                <a:lnTo>
                  <a:pt x="2412" y="1598"/>
                </a:lnTo>
                <a:lnTo>
                  <a:pt x="2373" y="1657"/>
                </a:lnTo>
                <a:lnTo>
                  <a:pt x="2330" y="1713"/>
                </a:lnTo>
                <a:lnTo>
                  <a:pt x="2284" y="1766"/>
                </a:lnTo>
                <a:lnTo>
                  <a:pt x="2233" y="1814"/>
                </a:lnTo>
                <a:lnTo>
                  <a:pt x="2179" y="1859"/>
                </a:lnTo>
                <a:lnTo>
                  <a:pt x="2122" y="1899"/>
                </a:lnTo>
                <a:lnTo>
                  <a:pt x="2062" y="1935"/>
                </a:lnTo>
                <a:lnTo>
                  <a:pt x="1999" y="1966"/>
                </a:lnTo>
                <a:lnTo>
                  <a:pt x="1933" y="1991"/>
                </a:lnTo>
                <a:lnTo>
                  <a:pt x="1865" y="2012"/>
                </a:lnTo>
                <a:lnTo>
                  <a:pt x="1795" y="2026"/>
                </a:lnTo>
                <a:lnTo>
                  <a:pt x="1723" y="2035"/>
                </a:lnTo>
                <a:lnTo>
                  <a:pt x="1650" y="2039"/>
                </a:lnTo>
                <a:lnTo>
                  <a:pt x="1576" y="2035"/>
                </a:lnTo>
                <a:lnTo>
                  <a:pt x="1505" y="2026"/>
                </a:lnTo>
                <a:lnTo>
                  <a:pt x="1435" y="2012"/>
                </a:lnTo>
                <a:lnTo>
                  <a:pt x="1366" y="1991"/>
                </a:lnTo>
                <a:lnTo>
                  <a:pt x="1300" y="1966"/>
                </a:lnTo>
                <a:lnTo>
                  <a:pt x="1237" y="1935"/>
                </a:lnTo>
                <a:lnTo>
                  <a:pt x="1177" y="1899"/>
                </a:lnTo>
                <a:lnTo>
                  <a:pt x="1120" y="1859"/>
                </a:lnTo>
                <a:lnTo>
                  <a:pt x="1066" y="1814"/>
                </a:lnTo>
                <a:lnTo>
                  <a:pt x="1016" y="1766"/>
                </a:lnTo>
                <a:lnTo>
                  <a:pt x="969" y="1713"/>
                </a:lnTo>
                <a:lnTo>
                  <a:pt x="926" y="1657"/>
                </a:lnTo>
                <a:lnTo>
                  <a:pt x="888" y="1598"/>
                </a:lnTo>
                <a:lnTo>
                  <a:pt x="853" y="1535"/>
                </a:lnTo>
                <a:lnTo>
                  <a:pt x="824" y="1470"/>
                </a:lnTo>
                <a:lnTo>
                  <a:pt x="798" y="1401"/>
                </a:lnTo>
                <a:lnTo>
                  <a:pt x="778" y="1331"/>
                </a:lnTo>
                <a:lnTo>
                  <a:pt x="764" y="1259"/>
                </a:lnTo>
                <a:lnTo>
                  <a:pt x="755" y="1184"/>
                </a:lnTo>
                <a:lnTo>
                  <a:pt x="752" y="1108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>
              <a:latin typeface="明兰" panose="02010600030101010101" pitchFamily="2" charset="-122"/>
              <a:ea typeface="明兰" panose="02010600030101010101" pitchFamily="2" charset="-122"/>
            </a:endParaRP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10AF3E16-E48F-AE14-23E8-DA4AB50F1C9F}"/>
              </a:ext>
            </a:extLst>
          </p:cNvPr>
          <p:cNvSpPr>
            <a:spLocks noEditPoints="1"/>
          </p:cNvSpPr>
          <p:nvPr/>
        </p:nvSpPr>
        <p:spPr bwMode="auto">
          <a:xfrm>
            <a:off x="2256675" y="5514399"/>
            <a:ext cx="209550" cy="209550"/>
          </a:xfrm>
          <a:custGeom>
            <a:avLst/>
            <a:gdLst>
              <a:gd name="T0" fmla="*/ 2899 w 3290"/>
              <a:gd name="T1" fmla="*/ 2617 h 3421"/>
              <a:gd name="T2" fmla="*/ 2623 w 3290"/>
              <a:gd name="T3" fmla="*/ 2363 h 3421"/>
              <a:gd name="T4" fmla="*/ 2299 w 3290"/>
              <a:gd name="T5" fmla="*/ 2176 h 3421"/>
              <a:gd name="T6" fmla="*/ 2173 w 3290"/>
              <a:gd name="T7" fmla="*/ 2073 h 3421"/>
              <a:gd name="T8" fmla="*/ 2404 w 3290"/>
              <a:gd name="T9" fmla="*/ 1891 h 3421"/>
              <a:gd name="T10" fmla="*/ 2587 w 3290"/>
              <a:gd name="T11" fmla="*/ 1637 h 3421"/>
              <a:gd name="T12" fmla="*/ 2693 w 3290"/>
              <a:gd name="T13" fmla="*/ 1345 h 3421"/>
              <a:gd name="T14" fmla="*/ 2714 w 3290"/>
              <a:gd name="T15" fmla="*/ 1028 h 3421"/>
              <a:gd name="T16" fmla="*/ 2650 w 3290"/>
              <a:gd name="T17" fmla="*/ 720 h 3421"/>
              <a:gd name="T18" fmla="*/ 2505 w 3290"/>
              <a:gd name="T19" fmla="*/ 445 h 3421"/>
              <a:gd name="T20" fmla="*/ 2288 w 3290"/>
              <a:gd name="T21" fmla="*/ 220 h 3421"/>
              <a:gd name="T22" fmla="*/ 2023 w 3290"/>
              <a:gd name="T23" fmla="*/ 69 h 3421"/>
              <a:gd name="T24" fmla="*/ 1727 w 3290"/>
              <a:gd name="T25" fmla="*/ 2 h 3421"/>
              <a:gd name="T26" fmla="*/ 1422 w 3290"/>
              <a:gd name="T27" fmla="*/ 25 h 3421"/>
              <a:gd name="T28" fmla="*/ 1139 w 3290"/>
              <a:gd name="T29" fmla="*/ 134 h 3421"/>
              <a:gd name="T30" fmla="*/ 895 w 3290"/>
              <a:gd name="T31" fmla="*/ 325 h 3421"/>
              <a:gd name="T32" fmla="*/ 712 w 3290"/>
              <a:gd name="T33" fmla="*/ 577 h 3421"/>
              <a:gd name="T34" fmla="*/ 607 w 3290"/>
              <a:gd name="T35" fmla="*/ 871 h 3421"/>
              <a:gd name="T36" fmla="*/ 585 w 3290"/>
              <a:gd name="T37" fmla="*/ 1188 h 3421"/>
              <a:gd name="T38" fmla="*/ 649 w 3290"/>
              <a:gd name="T39" fmla="*/ 1495 h 3421"/>
              <a:gd name="T40" fmla="*/ 794 w 3290"/>
              <a:gd name="T41" fmla="*/ 1770 h 3421"/>
              <a:gd name="T42" fmla="*/ 1004 w 3290"/>
              <a:gd name="T43" fmla="*/ 1990 h 3421"/>
              <a:gd name="T44" fmla="*/ 1132 w 3290"/>
              <a:gd name="T45" fmla="*/ 2123 h 3421"/>
              <a:gd name="T46" fmla="*/ 825 w 3290"/>
              <a:gd name="T47" fmla="*/ 2261 h 3421"/>
              <a:gd name="T48" fmla="*/ 521 w 3290"/>
              <a:gd name="T49" fmla="*/ 2484 h 3421"/>
              <a:gd name="T50" fmla="*/ 275 w 3290"/>
              <a:gd name="T51" fmla="*/ 2767 h 3421"/>
              <a:gd name="T52" fmla="*/ 89 w 3290"/>
              <a:gd name="T53" fmla="*/ 3103 h 3421"/>
              <a:gd name="T54" fmla="*/ 165 w 3290"/>
              <a:gd name="T55" fmla="*/ 3421 h 3421"/>
              <a:gd name="T56" fmla="*/ 294 w 3290"/>
              <a:gd name="T57" fmla="*/ 3068 h 3421"/>
              <a:gd name="T58" fmla="*/ 500 w 3290"/>
              <a:gd name="T59" fmla="*/ 2756 h 3421"/>
              <a:gd name="T60" fmla="*/ 765 w 3290"/>
              <a:gd name="T61" fmla="*/ 2508 h 3421"/>
              <a:gd name="T62" fmla="*/ 1057 w 3290"/>
              <a:gd name="T63" fmla="*/ 2339 h 3421"/>
              <a:gd name="T64" fmla="*/ 1386 w 3290"/>
              <a:gd name="T65" fmla="*/ 2240 h 3421"/>
              <a:gd name="T66" fmla="*/ 1733 w 3290"/>
              <a:gd name="T67" fmla="*/ 2220 h 3421"/>
              <a:gd name="T68" fmla="*/ 2073 w 3290"/>
              <a:gd name="T69" fmla="*/ 2280 h 3421"/>
              <a:gd name="T70" fmla="*/ 2383 w 3290"/>
              <a:gd name="T71" fmla="*/ 2415 h 3421"/>
              <a:gd name="T72" fmla="*/ 2662 w 3290"/>
              <a:gd name="T73" fmla="*/ 2621 h 3421"/>
              <a:gd name="T74" fmla="*/ 2902 w 3290"/>
              <a:gd name="T75" fmla="*/ 2905 h 3421"/>
              <a:gd name="T76" fmla="*/ 3071 w 3290"/>
              <a:gd name="T77" fmla="*/ 3238 h 3421"/>
              <a:gd name="T78" fmla="*/ 3265 w 3290"/>
              <a:gd name="T79" fmla="*/ 3282 h 3421"/>
              <a:gd name="T80" fmla="*/ 3117 w 3290"/>
              <a:gd name="T81" fmla="*/ 2927 h 3421"/>
              <a:gd name="T82" fmla="*/ 764 w 3290"/>
              <a:gd name="T83" fmla="*/ 957 h 3421"/>
              <a:gd name="T84" fmla="*/ 853 w 3290"/>
              <a:gd name="T85" fmla="*/ 680 h 3421"/>
              <a:gd name="T86" fmla="*/ 1016 w 3290"/>
              <a:gd name="T87" fmla="*/ 449 h 3421"/>
              <a:gd name="T88" fmla="*/ 1237 w 3290"/>
              <a:gd name="T89" fmla="*/ 280 h 3421"/>
              <a:gd name="T90" fmla="*/ 1505 w 3290"/>
              <a:gd name="T91" fmla="*/ 188 h 3421"/>
              <a:gd name="T92" fmla="*/ 1795 w 3290"/>
              <a:gd name="T93" fmla="*/ 188 h 3421"/>
              <a:gd name="T94" fmla="*/ 2062 w 3290"/>
              <a:gd name="T95" fmla="*/ 280 h 3421"/>
              <a:gd name="T96" fmla="*/ 2284 w 3290"/>
              <a:gd name="T97" fmla="*/ 449 h 3421"/>
              <a:gd name="T98" fmla="*/ 2446 w 3290"/>
              <a:gd name="T99" fmla="*/ 680 h 3421"/>
              <a:gd name="T100" fmla="*/ 2535 w 3290"/>
              <a:gd name="T101" fmla="*/ 957 h 3421"/>
              <a:gd name="T102" fmla="*/ 2535 w 3290"/>
              <a:gd name="T103" fmla="*/ 1259 h 3421"/>
              <a:gd name="T104" fmla="*/ 2446 w 3290"/>
              <a:gd name="T105" fmla="*/ 1535 h 3421"/>
              <a:gd name="T106" fmla="*/ 2284 w 3290"/>
              <a:gd name="T107" fmla="*/ 1766 h 3421"/>
              <a:gd name="T108" fmla="*/ 2062 w 3290"/>
              <a:gd name="T109" fmla="*/ 1935 h 3421"/>
              <a:gd name="T110" fmla="*/ 1795 w 3290"/>
              <a:gd name="T111" fmla="*/ 2026 h 3421"/>
              <a:gd name="T112" fmla="*/ 1505 w 3290"/>
              <a:gd name="T113" fmla="*/ 2026 h 3421"/>
              <a:gd name="T114" fmla="*/ 1237 w 3290"/>
              <a:gd name="T115" fmla="*/ 1935 h 3421"/>
              <a:gd name="T116" fmla="*/ 1016 w 3290"/>
              <a:gd name="T117" fmla="*/ 1766 h 3421"/>
              <a:gd name="T118" fmla="*/ 853 w 3290"/>
              <a:gd name="T119" fmla="*/ 1535 h 3421"/>
              <a:gd name="T120" fmla="*/ 764 w 3290"/>
              <a:gd name="T121" fmla="*/ 1259 h 34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290" h="3421">
                <a:moveTo>
                  <a:pt x="3068" y="2844"/>
                </a:moveTo>
                <a:lnTo>
                  <a:pt x="3015" y="2765"/>
                </a:lnTo>
                <a:lnTo>
                  <a:pt x="2959" y="2690"/>
                </a:lnTo>
                <a:lnTo>
                  <a:pt x="2899" y="2617"/>
                </a:lnTo>
                <a:lnTo>
                  <a:pt x="2836" y="2548"/>
                </a:lnTo>
                <a:lnTo>
                  <a:pt x="2768" y="2483"/>
                </a:lnTo>
                <a:lnTo>
                  <a:pt x="2698" y="2421"/>
                </a:lnTo>
                <a:lnTo>
                  <a:pt x="2623" y="2363"/>
                </a:lnTo>
                <a:lnTo>
                  <a:pt x="2546" y="2309"/>
                </a:lnTo>
                <a:lnTo>
                  <a:pt x="2465" y="2260"/>
                </a:lnTo>
                <a:lnTo>
                  <a:pt x="2383" y="2216"/>
                </a:lnTo>
                <a:lnTo>
                  <a:pt x="2299" y="2176"/>
                </a:lnTo>
                <a:lnTo>
                  <a:pt x="2212" y="2142"/>
                </a:lnTo>
                <a:lnTo>
                  <a:pt x="2161" y="2124"/>
                </a:lnTo>
                <a:lnTo>
                  <a:pt x="2110" y="2107"/>
                </a:lnTo>
                <a:lnTo>
                  <a:pt x="2173" y="2073"/>
                </a:lnTo>
                <a:lnTo>
                  <a:pt x="2235" y="2034"/>
                </a:lnTo>
                <a:lnTo>
                  <a:pt x="2294" y="1991"/>
                </a:lnTo>
                <a:lnTo>
                  <a:pt x="2350" y="1943"/>
                </a:lnTo>
                <a:lnTo>
                  <a:pt x="2404" y="1891"/>
                </a:lnTo>
                <a:lnTo>
                  <a:pt x="2456" y="1832"/>
                </a:lnTo>
                <a:lnTo>
                  <a:pt x="2506" y="1770"/>
                </a:lnTo>
                <a:lnTo>
                  <a:pt x="2549" y="1705"/>
                </a:lnTo>
                <a:lnTo>
                  <a:pt x="2587" y="1637"/>
                </a:lnTo>
                <a:lnTo>
                  <a:pt x="2621" y="1567"/>
                </a:lnTo>
                <a:lnTo>
                  <a:pt x="2650" y="1495"/>
                </a:lnTo>
                <a:lnTo>
                  <a:pt x="2674" y="1421"/>
                </a:lnTo>
                <a:lnTo>
                  <a:pt x="2693" y="1345"/>
                </a:lnTo>
                <a:lnTo>
                  <a:pt x="2706" y="1267"/>
                </a:lnTo>
                <a:lnTo>
                  <a:pt x="2714" y="1188"/>
                </a:lnTo>
                <a:lnTo>
                  <a:pt x="2717" y="1108"/>
                </a:lnTo>
                <a:lnTo>
                  <a:pt x="2714" y="1028"/>
                </a:lnTo>
                <a:lnTo>
                  <a:pt x="2706" y="948"/>
                </a:lnTo>
                <a:lnTo>
                  <a:pt x="2693" y="871"/>
                </a:lnTo>
                <a:lnTo>
                  <a:pt x="2674" y="794"/>
                </a:lnTo>
                <a:lnTo>
                  <a:pt x="2650" y="720"/>
                </a:lnTo>
                <a:lnTo>
                  <a:pt x="2621" y="647"/>
                </a:lnTo>
                <a:lnTo>
                  <a:pt x="2587" y="577"/>
                </a:lnTo>
                <a:lnTo>
                  <a:pt x="2549" y="510"/>
                </a:lnTo>
                <a:lnTo>
                  <a:pt x="2505" y="445"/>
                </a:lnTo>
                <a:lnTo>
                  <a:pt x="2456" y="383"/>
                </a:lnTo>
                <a:lnTo>
                  <a:pt x="2404" y="325"/>
                </a:lnTo>
                <a:lnTo>
                  <a:pt x="2347" y="270"/>
                </a:lnTo>
                <a:lnTo>
                  <a:pt x="2288" y="220"/>
                </a:lnTo>
                <a:lnTo>
                  <a:pt x="2225" y="174"/>
                </a:lnTo>
                <a:lnTo>
                  <a:pt x="2160" y="134"/>
                </a:lnTo>
                <a:lnTo>
                  <a:pt x="2093" y="99"/>
                </a:lnTo>
                <a:lnTo>
                  <a:pt x="2023" y="69"/>
                </a:lnTo>
                <a:lnTo>
                  <a:pt x="1952" y="44"/>
                </a:lnTo>
                <a:lnTo>
                  <a:pt x="1878" y="25"/>
                </a:lnTo>
                <a:lnTo>
                  <a:pt x="1803" y="11"/>
                </a:lnTo>
                <a:lnTo>
                  <a:pt x="1727" y="2"/>
                </a:lnTo>
                <a:lnTo>
                  <a:pt x="1650" y="0"/>
                </a:lnTo>
                <a:lnTo>
                  <a:pt x="1572" y="2"/>
                </a:lnTo>
                <a:lnTo>
                  <a:pt x="1496" y="11"/>
                </a:lnTo>
                <a:lnTo>
                  <a:pt x="1422" y="25"/>
                </a:lnTo>
                <a:lnTo>
                  <a:pt x="1347" y="44"/>
                </a:lnTo>
                <a:lnTo>
                  <a:pt x="1276" y="69"/>
                </a:lnTo>
                <a:lnTo>
                  <a:pt x="1206" y="99"/>
                </a:lnTo>
                <a:lnTo>
                  <a:pt x="1139" y="134"/>
                </a:lnTo>
                <a:lnTo>
                  <a:pt x="1074" y="174"/>
                </a:lnTo>
                <a:lnTo>
                  <a:pt x="1011" y="220"/>
                </a:lnTo>
                <a:lnTo>
                  <a:pt x="952" y="270"/>
                </a:lnTo>
                <a:lnTo>
                  <a:pt x="895" y="325"/>
                </a:lnTo>
                <a:lnTo>
                  <a:pt x="843" y="383"/>
                </a:lnTo>
                <a:lnTo>
                  <a:pt x="794" y="445"/>
                </a:lnTo>
                <a:lnTo>
                  <a:pt x="750" y="510"/>
                </a:lnTo>
                <a:lnTo>
                  <a:pt x="712" y="577"/>
                </a:lnTo>
                <a:lnTo>
                  <a:pt x="678" y="647"/>
                </a:lnTo>
                <a:lnTo>
                  <a:pt x="649" y="720"/>
                </a:lnTo>
                <a:lnTo>
                  <a:pt x="625" y="794"/>
                </a:lnTo>
                <a:lnTo>
                  <a:pt x="607" y="871"/>
                </a:lnTo>
                <a:lnTo>
                  <a:pt x="593" y="948"/>
                </a:lnTo>
                <a:lnTo>
                  <a:pt x="585" y="1028"/>
                </a:lnTo>
                <a:lnTo>
                  <a:pt x="582" y="1108"/>
                </a:lnTo>
                <a:lnTo>
                  <a:pt x="585" y="1188"/>
                </a:lnTo>
                <a:lnTo>
                  <a:pt x="593" y="1267"/>
                </a:lnTo>
                <a:lnTo>
                  <a:pt x="607" y="1345"/>
                </a:lnTo>
                <a:lnTo>
                  <a:pt x="625" y="1421"/>
                </a:lnTo>
                <a:lnTo>
                  <a:pt x="649" y="1495"/>
                </a:lnTo>
                <a:lnTo>
                  <a:pt x="678" y="1567"/>
                </a:lnTo>
                <a:lnTo>
                  <a:pt x="712" y="1637"/>
                </a:lnTo>
                <a:lnTo>
                  <a:pt x="750" y="1705"/>
                </a:lnTo>
                <a:lnTo>
                  <a:pt x="794" y="1770"/>
                </a:lnTo>
                <a:lnTo>
                  <a:pt x="843" y="1832"/>
                </a:lnTo>
                <a:lnTo>
                  <a:pt x="895" y="1891"/>
                </a:lnTo>
                <a:lnTo>
                  <a:pt x="948" y="1943"/>
                </a:lnTo>
                <a:lnTo>
                  <a:pt x="1004" y="1990"/>
                </a:lnTo>
                <a:lnTo>
                  <a:pt x="1063" y="2033"/>
                </a:lnTo>
                <a:lnTo>
                  <a:pt x="1123" y="2072"/>
                </a:lnTo>
                <a:lnTo>
                  <a:pt x="1186" y="2106"/>
                </a:lnTo>
                <a:lnTo>
                  <a:pt x="1132" y="2123"/>
                </a:lnTo>
                <a:lnTo>
                  <a:pt x="1078" y="2142"/>
                </a:lnTo>
                <a:lnTo>
                  <a:pt x="991" y="2177"/>
                </a:lnTo>
                <a:lnTo>
                  <a:pt x="907" y="2216"/>
                </a:lnTo>
                <a:lnTo>
                  <a:pt x="825" y="2261"/>
                </a:lnTo>
                <a:lnTo>
                  <a:pt x="744" y="2310"/>
                </a:lnTo>
                <a:lnTo>
                  <a:pt x="667" y="2363"/>
                </a:lnTo>
                <a:lnTo>
                  <a:pt x="592" y="2421"/>
                </a:lnTo>
                <a:lnTo>
                  <a:pt x="521" y="2484"/>
                </a:lnTo>
                <a:lnTo>
                  <a:pt x="454" y="2549"/>
                </a:lnTo>
                <a:lnTo>
                  <a:pt x="391" y="2618"/>
                </a:lnTo>
                <a:lnTo>
                  <a:pt x="331" y="2691"/>
                </a:lnTo>
                <a:lnTo>
                  <a:pt x="275" y="2767"/>
                </a:lnTo>
                <a:lnTo>
                  <a:pt x="221" y="2846"/>
                </a:lnTo>
                <a:lnTo>
                  <a:pt x="173" y="2929"/>
                </a:lnTo>
                <a:lnTo>
                  <a:pt x="129" y="3015"/>
                </a:lnTo>
                <a:lnTo>
                  <a:pt x="89" y="3103"/>
                </a:lnTo>
                <a:lnTo>
                  <a:pt x="55" y="3193"/>
                </a:lnTo>
                <a:lnTo>
                  <a:pt x="25" y="3285"/>
                </a:lnTo>
                <a:lnTo>
                  <a:pt x="0" y="3379"/>
                </a:lnTo>
                <a:lnTo>
                  <a:pt x="165" y="3421"/>
                </a:lnTo>
                <a:lnTo>
                  <a:pt x="189" y="3329"/>
                </a:lnTo>
                <a:lnTo>
                  <a:pt x="219" y="3240"/>
                </a:lnTo>
                <a:lnTo>
                  <a:pt x="254" y="3152"/>
                </a:lnTo>
                <a:lnTo>
                  <a:pt x="294" y="3068"/>
                </a:lnTo>
                <a:lnTo>
                  <a:pt x="339" y="2985"/>
                </a:lnTo>
                <a:lnTo>
                  <a:pt x="388" y="2906"/>
                </a:lnTo>
                <a:lnTo>
                  <a:pt x="442" y="2830"/>
                </a:lnTo>
                <a:lnTo>
                  <a:pt x="500" y="2756"/>
                </a:lnTo>
                <a:lnTo>
                  <a:pt x="562" y="2687"/>
                </a:lnTo>
                <a:lnTo>
                  <a:pt x="628" y="2621"/>
                </a:lnTo>
                <a:lnTo>
                  <a:pt x="698" y="2560"/>
                </a:lnTo>
                <a:lnTo>
                  <a:pt x="765" y="2508"/>
                </a:lnTo>
                <a:lnTo>
                  <a:pt x="835" y="2460"/>
                </a:lnTo>
                <a:lnTo>
                  <a:pt x="907" y="2415"/>
                </a:lnTo>
                <a:lnTo>
                  <a:pt x="981" y="2376"/>
                </a:lnTo>
                <a:lnTo>
                  <a:pt x="1057" y="2339"/>
                </a:lnTo>
                <a:lnTo>
                  <a:pt x="1135" y="2308"/>
                </a:lnTo>
                <a:lnTo>
                  <a:pt x="1217" y="2281"/>
                </a:lnTo>
                <a:lnTo>
                  <a:pt x="1301" y="2258"/>
                </a:lnTo>
                <a:lnTo>
                  <a:pt x="1386" y="2240"/>
                </a:lnTo>
                <a:lnTo>
                  <a:pt x="1472" y="2228"/>
                </a:lnTo>
                <a:lnTo>
                  <a:pt x="1558" y="2220"/>
                </a:lnTo>
                <a:lnTo>
                  <a:pt x="1645" y="2217"/>
                </a:lnTo>
                <a:lnTo>
                  <a:pt x="1733" y="2220"/>
                </a:lnTo>
                <a:lnTo>
                  <a:pt x="1819" y="2228"/>
                </a:lnTo>
                <a:lnTo>
                  <a:pt x="1904" y="2240"/>
                </a:lnTo>
                <a:lnTo>
                  <a:pt x="1990" y="2258"/>
                </a:lnTo>
                <a:lnTo>
                  <a:pt x="2073" y="2280"/>
                </a:lnTo>
                <a:lnTo>
                  <a:pt x="2155" y="2308"/>
                </a:lnTo>
                <a:lnTo>
                  <a:pt x="2233" y="2339"/>
                </a:lnTo>
                <a:lnTo>
                  <a:pt x="2309" y="2375"/>
                </a:lnTo>
                <a:lnTo>
                  <a:pt x="2383" y="2415"/>
                </a:lnTo>
                <a:lnTo>
                  <a:pt x="2455" y="2459"/>
                </a:lnTo>
                <a:lnTo>
                  <a:pt x="2525" y="2507"/>
                </a:lnTo>
                <a:lnTo>
                  <a:pt x="2592" y="2560"/>
                </a:lnTo>
                <a:lnTo>
                  <a:pt x="2662" y="2621"/>
                </a:lnTo>
                <a:lnTo>
                  <a:pt x="2728" y="2687"/>
                </a:lnTo>
                <a:lnTo>
                  <a:pt x="2790" y="2755"/>
                </a:lnTo>
                <a:lnTo>
                  <a:pt x="2848" y="2828"/>
                </a:lnTo>
                <a:lnTo>
                  <a:pt x="2902" y="2905"/>
                </a:lnTo>
                <a:lnTo>
                  <a:pt x="2951" y="2984"/>
                </a:lnTo>
                <a:lnTo>
                  <a:pt x="2996" y="3066"/>
                </a:lnTo>
                <a:lnTo>
                  <a:pt x="3036" y="3151"/>
                </a:lnTo>
                <a:lnTo>
                  <a:pt x="3071" y="3238"/>
                </a:lnTo>
                <a:lnTo>
                  <a:pt x="3101" y="3327"/>
                </a:lnTo>
                <a:lnTo>
                  <a:pt x="3125" y="3419"/>
                </a:lnTo>
                <a:lnTo>
                  <a:pt x="3290" y="3376"/>
                </a:lnTo>
                <a:lnTo>
                  <a:pt x="3265" y="3282"/>
                </a:lnTo>
                <a:lnTo>
                  <a:pt x="3235" y="3191"/>
                </a:lnTo>
                <a:lnTo>
                  <a:pt x="3201" y="3100"/>
                </a:lnTo>
                <a:lnTo>
                  <a:pt x="3161" y="3013"/>
                </a:lnTo>
                <a:lnTo>
                  <a:pt x="3117" y="2927"/>
                </a:lnTo>
                <a:lnTo>
                  <a:pt x="3068" y="2844"/>
                </a:lnTo>
                <a:close/>
                <a:moveTo>
                  <a:pt x="752" y="1108"/>
                </a:moveTo>
                <a:lnTo>
                  <a:pt x="755" y="1031"/>
                </a:lnTo>
                <a:lnTo>
                  <a:pt x="764" y="957"/>
                </a:lnTo>
                <a:lnTo>
                  <a:pt x="778" y="884"/>
                </a:lnTo>
                <a:lnTo>
                  <a:pt x="798" y="813"/>
                </a:lnTo>
                <a:lnTo>
                  <a:pt x="824" y="745"/>
                </a:lnTo>
                <a:lnTo>
                  <a:pt x="853" y="680"/>
                </a:lnTo>
                <a:lnTo>
                  <a:pt x="888" y="617"/>
                </a:lnTo>
                <a:lnTo>
                  <a:pt x="926" y="558"/>
                </a:lnTo>
                <a:lnTo>
                  <a:pt x="969" y="501"/>
                </a:lnTo>
                <a:lnTo>
                  <a:pt x="1016" y="449"/>
                </a:lnTo>
                <a:lnTo>
                  <a:pt x="1066" y="401"/>
                </a:lnTo>
                <a:lnTo>
                  <a:pt x="1120" y="356"/>
                </a:lnTo>
                <a:lnTo>
                  <a:pt x="1177" y="316"/>
                </a:lnTo>
                <a:lnTo>
                  <a:pt x="1237" y="280"/>
                </a:lnTo>
                <a:lnTo>
                  <a:pt x="1300" y="250"/>
                </a:lnTo>
                <a:lnTo>
                  <a:pt x="1366" y="224"/>
                </a:lnTo>
                <a:lnTo>
                  <a:pt x="1435" y="203"/>
                </a:lnTo>
                <a:lnTo>
                  <a:pt x="1505" y="188"/>
                </a:lnTo>
                <a:lnTo>
                  <a:pt x="1576" y="179"/>
                </a:lnTo>
                <a:lnTo>
                  <a:pt x="1650" y="176"/>
                </a:lnTo>
                <a:lnTo>
                  <a:pt x="1723" y="179"/>
                </a:lnTo>
                <a:lnTo>
                  <a:pt x="1795" y="188"/>
                </a:lnTo>
                <a:lnTo>
                  <a:pt x="1865" y="203"/>
                </a:lnTo>
                <a:lnTo>
                  <a:pt x="1933" y="224"/>
                </a:lnTo>
                <a:lnTo>
                  <a:pt x="1999" y="250"/>
                </a:lnTo>
                <a:lnTo>
                  <a:pt x="2062" y="280"/>
                </a:lnTo>
                <a:lnTo>
                  <a:pt x="2122" y="316"/>
                </a:lnTo>
                <a:lnTo>
                  <a:pt x="2179" y="356"/>
                </a:lnTo>
                <a:lnTo>
                  <a:pt x="2233" y="401"/>
                </a:lnTo>
                <a:lnTo>
                  <a:pt x="2284" y="449"/>
                </a:lnTo>
                <a:lnTo>
                  <a:pt x="2330" y="501"/>
                </a:lnTo>
                <a:lnTo>
                  <a:pt x="2373" y="558"/>
                </a:lnTo>
                <a:lnTo>
                  <a:pt x="2412" y="617"/>
                </a:lnTo>
                <a:lnTo>
                  <a:pt x="2446" y="680"/>
                </a:lnTo>
                <a:lnTo>
                  <a:pt x="2477" y="745"/>
                </a:lnTo>
                <a:lnTo>
                  <a:pt x="2501" y="813"/>
                </a:lnTo>
                <a:lnTo>
                  <a:pt x="2521" y="884"/>
                </a:lnTo>
                <a:lnTo>
                  <a:pt x="2535" y="957"/>
                </a:lnTo>
                <a:lnTo>
                  <a:pt x="2544" y="1031"/>
                </a:lnTo>
                <a:lnTo>
                  <a:pt x="2547" y="1108"/>
                </a:lnTo>
                <a:lnTo>
                  <a:pt x="2544" y="1184"/>
                </a:lnTo>
                <a:lnTo>
                  <a:pt x="2535" y="1259"/>
                </a:lnTo>
                <a:lnTo>
                  <a:pt x="2521" y="1331"/>
                </a:lnTo>
                <a:lnTo>
                  <a:pt x="2501" y="1401"/>
                </a:lnTo>
                <a:lnTo>
                  <a:pt x="2477" y="1470"/>
                </a:lnTo>
                <a:lnTo>
                  <a:pt x="2446" y="1535"/>
                </a:lnTo>
                <a:lnTo>
                  <a:pt x="2412" y="1598"/>
                </a:lnTo>
                <a:lnTo>
                  <a:pt x="2373" y="1657"/>
                </a:lnTo>
                <a:lnTo>
                  <a:pt x="2330" y="1713"/>
                </a:lnTo>
                <a:lnTo>
                  <a:pt x="2284" y="1766"/>
                </a:lnTo>
                <a:lnTo>
                  <a:pt x="2233" y="1814"/>
                </a:lnTo>
                <a:lnTo>
                  <a:pt x="2179" y="1859"/>
                </a:lnTo>
                <a:lnTo>
                  <a:pt x="2122" y="1899"/>
                </a:lnTo>
                <a:lnTo>
                  <a:pt x="2062" y="1935"/>
                </a:lnTo>
                <a:lnTo>
                  <a:pt x="1999" y="1966"/>
                </a:lnTo>
                <a:lnTo>
                  <a:pt x="1933" y="1991"/>
                </a:lnTo>
                <a:lnTo>
                  <a:pt x="1865" y="2012"/>
                </a:lnTo>
                <a:lnTo>
                  <a:pt x="1795" y="2026"/>
                </a:lnTo>
                <a:lnTo>
                  <a:pt x="1723" y="2035"/>
                </a:lnTo>
                <a:lnTo>
                  <a:pt x="1650" y="2039"/>
                </a:lnTo>
                <a:lnTo>
                  <a:pt x="1576" y="2035"/>
                </a:lnTo>
                <a:lnTo>
                  <a:pt x="1505" y="2026"/>
                </a:lnTo>
                <a:lnTo>
                  <a:pt x="1435" y="2012"/>
                </a:lnTo>
                <a:lnTo>
                  <a:pt x="1366" y="1991"/>
                </a:lnTo>
                <a:lnTo>
                  <a:pt x="1300" y="1966"/>
                </a:lnTo>
                <a:lnTo>
                  <a:pt x="1237" y="1935"/>
                </a:lnTo>
                <a:lnTo>
                  <a:pt x="1177" y="1899"/>
                </a:lnTo>
                <a:lnTo>
                  <a:pt x="1120" y="1859"/>
                </a:lnTo>
                <a:lnTo>
                  <a:pt x="1066" y="1814"/>
                </a:lnTo>
                <a:lnTo>
                  <a:pt x="1016" y="1766"/>
                </a:lnTo>
                <a:lnTo>
                  <a:pt x="969" y="1713"/>
                </a:lnTo>
                <a:lnTo>
                  <a:pt x="926" y="1657"/>
                </a:lnTo>
                <a:lnTo>
                  <a:pt x="888" y="1598"/>
                </a:lnTo>
                <a:lnTo>
                  <a:pt x="853" y="1535"/>
                </a:lnTo>
                <a:lnTo>
                  <a:pt x="824" y="1470"/>
                </a:lnTo>
                <a:lnTo>
                  <a:pt x="798" y="1401"/>
                </a:lnTo>
                <a:lnTo>
                  <a:pt x="778" y="1331"/>
                </a:lnTo>
                <a:lnTo>
                  <a:pt x="764" y="1259"/>
                </a:lnTo>
                <a:lnTo>
                  <a:pt x="755" y="1184"/>
                </a:lnTo>
                <a:lnTo>
                  <a:pt x="752" y="1108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>
              <a:latin typeface="明兰" panose="02010600030101010101" pitchFamily="2" charset="-122"/>
              <a:ea typeface="明兰" panose="02010600030101010101" pitchFamily="2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72F4FAA-60A9-7577-2926-9D87B5E2A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224" y="1410572"/>
            <a:ext cx="4078596" cy="1057413"/>
          </a:xfrm>
          <a:prstGeom prst="rect">
            <a:avLst/>
          </a:prstGeom>
        </p:spPr>
      </p:pic>
      <p:pic>
        <p:nvPicPr>
          <p:cNvPr id="5" name="Picture 2" descr="應修科目及學分表(大學部)">
            <a:extLst>
              <a:ext uri="{FF2B5EF4-FFF2-40B4-BE49-F238E27FC236}">
                <a16:creationId xmlns:a16="http://schemas.microsoft.com/office/drawing/2014/main" id="{5AC0E6A4-F02C-B4FA-97C7-E5FA7C1B3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848" y="3916242"/>
            <a:ext cx="1636579" cy="16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6547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22653130-14CC-8962-7C76-2A0A4BC1BD6C}"/>
              </a:ext>
            </a:extLst>
          </p:cNvPr>
          <p:cNvSpPr txBox="1"/>
          <p:nvPr/>
        </p:nvSpPr>
        <p:spPr>
          <a:xfrm>
            <a:off x="980553" y="893756"/>
            <a:ext cx="43629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Objective(2/3)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B5A2B818-EA64-3ABB-20B4-188C53BB613C}"/>
              </a:ext>
            </a:extLst>
          </p:cNvPr>
          <p:cNvSpPr txBox="1"/>
          <p:nvPr/>
        </p:nvSpPr>
        <p:spPr>
          <a:xfrm>
            <a:off x="503034" y="1533399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1" name="Neural Software Module on the Maestro multiwell MEA system">
            <a:hlinkClick r:id="" action="ppaction://media"/>
            <a:extLst>
              <a:ext uri="{FF2B5EF4-FFF2-40B4-BE49-F238E27FC236}">
                <a16:creationId xmlns:a16="http://schemas.microsoft.com/office/drawing/2014/main" id="{36FCE206-76FA-597A-2B69-633704C59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57855" y="2008684"/>
            <a:ext cx="6694565" cy="3619685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F51A237F-0439-4AD3-59D7-873F2A55A0B3}"/>
              </a:ext>
            </a:extLst>
          </p:cNvPr>
          <p:cNvSpPr txBox="1"/>
          <p:nvPr/>
        </p:nvSpPr>
        <p:spPr>
          <a:xfrm>
            <a:off x="11890314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776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4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22653130-14CC-8962-7C76-2A0A4BC1BD6C}"/>
              </a:ext>
            </a:extLst>
          </p:cNvPr>
          <p:cNvSpPr txBox="1"/>
          <p:nvPr/>
        </p:nvSpPr>
        <p:spPr>
          <a:xfrm>
            <a:off x="980553" y="893756"/>
            <a:ext cx="44010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Objective(3/3)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B5A2B818-EA64-3ABB-20B4-188C53BB613C}"/>
              </a:ext>
            </a:extLst>
          </p:cNvPr>
          <p:cNvSpPr txBox="1"/>
          <p:nvPr/>
        </p:nvSpPr>
        <p:spPr>
          <a:xfrm>
            <a:off x="503034" y="1533399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Technical challenges-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BAAF729-2D52-17AF-61A4-44524D297059}"/>
              </a:ext>
            </a:extLst>
          </p:cNvPr>
          <p:cNvSpPr txBox="1"/>
          <p:nvPr/>
        </p:nvSpPr>
        <p:spPr>
          <a:xfrm>
            <a:off x="741294" y="1834487"/>
            <a:ext cx="9913321" cy="7078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challenges can be separated roughly into three categories, namely </a:t>
            </a:r>
            <a:r>
              <a:rPr lang="en-US" altLang="zh-TW" sz="22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 and portability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2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electrode stability and yield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TW" sz="22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information transfer rate</a:t>
            </a: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PDF] Evaluation of Extensibility, Portability and Scalability in a  Database-centric System Architecture for Smart Home Environments | Semantic  Scholar">
            <a:extLst>
              <a:ext uri="{FF2B5EF4-FFF2-40B4-BE49-F238E27FC236}">
                <a16:creationId xmlns:a16="http://schemas.microsoft.com/office/drawing/2014/main" id="{233DDA2C-00FB-1356-C600-EB9F7E54FB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1976" y="2985418"/>
            <a:ext cx="3126056" cy="290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0843DE5-1672-F268-01FF-7F00F62631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0361" y="2953983"/>
            <a:ext cx="2969554" cy="2969554"/>
          </a:xfrm>
          <a:prstGeom prst="rect">
            <a:avLst/>
          </a:prstGeom>
        </p:spPr>
      </p:pic>
      <p:pic>
        <p:nvPicPr>
          <p:cNvPr id="5" name="圖片 4" descr="一張含有 文字, 螢幕擷取畫面, 設計 的圖片&#10;&#10;自動產生的描述">
            <a:extLst>
              <a:ext uri="{FF2B5EF4-FFF2-40B4-BE49-F238E27FC236}">
                <a16:creationId xmlns:a16="http://schemas.microsoft.com/office/drawing/2014/main" id="{793CC548-DB64-FF6D-C2A7-1ADC899952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952" y="2851878"/>
            <a:ext cx="3276410" cy="312078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D42BC2C-2990-AEEE-7ACD-35C763970050}"/>
              </a:ext>
            </a:extLst>
          </p:cNvPr>
          <p:cNvSpPr txBox="1"/>
          <p:nvPr/>
        </p:nvSpPr>
        <p:spPr>
          <a:xfrm>
            <a:off x="1116934" y="6090827"/>
            <a:ext cx="297242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Fig. 4. </a:t>
            </a:r>
            <a:r>
              <a:rPr lang="en-US" altLang="zh-TW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 and portability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4407E2B-D8CB-E3B1-32FF-C6ECF2622A62}"/>
              </a:ext>
            </a:extLst>
          </p:cNvPr>
          <p:cNvSpPr txBox="1"/>
          <p:nvPr/>
        </p:nvSpPr>
        <p:spPr>
          <a:xfrm>
            <a:off x="4612144" y="6097766"/>
            <a:ext cx="31228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Fig. 5. </a:t>
            </a:r>
            <a:r>
              <a:rPr lang="en-US" altLang="zh-TW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electrode stability and yield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C53B27E-6261-F1BE-FBE4-21F06EEDBBDE}"/>
              </a:ext>
            </a:extLst>
          </p:cNvPr>
          <p:cNvSpPr txBox="1"/>
          <p:nvPr/>
        </p:nvSpPr>
        <p:spPr>
          <a:xfrm>
            <a:off x="8370719" y="6088523"/>
            <a:ext cx="27885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Fig. 6. </a:t>
            </a:r>
            <a:r>
              <a:rPr lang="en-US" altLang="zh-TW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information transfer rate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6D44D66-5D47-8C5B-6C33-E81D1CA375DF}"/>
              </a:ext>
            </a:extLst>
          </p:cNvPr>
          <p:cNvSpPr txBox="1"/>
          <p:nvPr/>
        </p:nvSpPr>
        <p:spPr>
          <a:xfrm>
            <a:off x="11890314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79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椭圆 9">
            <a:extLst>
              <a:ext uri="{FF2B5EF4-FFF2-40B4-BE49-F238E27FC236}">
                <a16:creationId xmlns:a16="http://schemas.microsoft.com/office/drawing/2014/main" id="{35C3F1FD-D3C3-78F4-50F7-C931CCC9B770}"/>
              </a:ext>
            </a:extLst>
          </p:cNvPr>
          <p:cNvSpPr/>
          <p:nvPr/>
        </p:nvSpPr>
        <p:spPr>
          <a:xfrm>
            <a:off x="6187639" y="3343275"/>
            <a:ext cx="177794" cy="177794"/>
          </a:xfrm>
          <a:prstGeom prst="ellipse">
            <a:avLst/>
          </a:prstGeom>
          <a:solidFill>
            <a:srgbClr val="0E0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10">
            <a:extLst>
              <a:ext uri="{FF2B5EF4-FFF2-40B4-BE49-F238E27FC236}">
                <a16:creationId xmlns:a16="http://schemas.microsoft.com/office/drawing/2014/main" id="{02092594-923F-DAAA-ECC1-F493A43592A8}"/>
              </a:ext>
            </a:extLst>
          </p:cNvPr>
          <p:cNvSpPr txBox="1"/>
          <p:nvPr/>
        </p:nvSpPr>
        <p:spPr>
          <a:xfrm>
            <a:off x="6796585" y="2915885"/>
            <a:ext cx="47205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Material and Method</a:t>
            </a:r>
            <a:endParaRPr lang="zh-CN" altLang="en-US" sz="5400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84" name="组合 28">
            <a:extLst>
              <a:ext uri="{FF2B5EF4-FFF2-40B4-BE49-F238E27FC236}">
                <a16:creationId xmlns:a16="http://schemas.microsoft.com/office/drawing/2014/main" id="{2956B51D-A926-AD66-5AFA-D78B9664F996}"/>
              </a:ext>
            </a:extLst>
          </p:cNvPr>
          <p:cNvGrpSpPr/>
          <p:nvPr/>
        </p:nvGrpSpPr>
        <p:grpSpPr>
          <a:xfrm>
            <a:off x="2057454" y="2703348"/>
            <a:ext cx="3871464" cy="1366210"/>
            <a:chOff x="2057454" y="2646587"/>
            <a:chExt cx="3871464" cy="1366210"/>
          </a:xfrm>
        </p:grpSpPr>
        <p:sp>
          <p:nvSpPr>
            <p:cNvPr id="85" name="椭圆 16">
              <a:extLst>
                <a:ext uri="{FF2B5EF4-FFF2-40B4-BE49-F238E27FC236}">
                  <a16:creationId xmlns:a16="http://schemas.microsoft.com/office/drawing/2014/main" id="{1D236180-C58A-50F1-8EE1-5FA3B4ACC6F5}"/>
                </a:ext>
              </a:extLst>
            </p:cNvPr>
            <p:cNvSpPr/>
            <p:nvPr/>
          </p:nvSpPr>
          <p:spPr>
            <a:xfrm>
              <a:off x="2462789" y="2751713"/>
              <a:ext cx="90000" cy="90000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17">
              <a:extLst>
                <a:ext uri="{FF2B5EF4-FFF2-40B4-BE49-F238E27FC236}">
                  <a16:creationId xmlns:a16="http://schemas.microsoft.com/office/drawing/2014/main" id="{5B31F9A1-B925-CB86-C163-FD3149B7ACDC}"/>
                </a:ext>
              </a:extLst>
            </p:cNvPr>
            <p:cNvSpPr/>
            <p:nvPr/>
          </p:nvSpPr>
          <p:spPr>
            <a:xfrm>
              <a:off x="3585145" y="3115424"/>
              <a:ext cx="86727" cy="86727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18">
              <a:extLst>
                <a:ext uri="{FF2B5EF4-FFF2-40B4-BE49-F238E27FC236}">
                  <a16:creationId xmlns:a16="http://schemas.microsoft.com/office/drawing/2014/main" id="{8F653519-6915-89D8-5F5A-05C3CD05E16B}"/>
                </a:ext>
              </a:extLst>
            </p:cNvPr>
            <p:cNvSpPr/>
            <p:nvPr/>
          </p:nvSpPr>
          <p:spPr>
            <a:xfrm>
              <a:off x="4404884" y="3255982"/>
              <a:ext cx="83455" cy="83455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19">
              <a:extLst>
                <a:ext uri="{FF2B5EF4-FFF2-40B4-BE49-F238E27FC236}">
                  <a16:creationId xmlns:a16="http://schemas.microsoft.com/office/drawing/2014/main" id="{08B8DF63-E497-FA89-C0FC-16BAA0398278}"/>
                </a:ext>
              </a:extLst>
            </p:cNvPr>
            <p:cNvSpPr/>
            <p:nvPr/>
          </p:nvSpPr>
          <p:spPr>
            <a:xfrm>
              <a:off x="3570425" y="3641186"/>
              <a:ext cx="80182" cy="8018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20">
              <a:extLst>
                <a:ext uri="{FF2B5EF4-FFF2-40B4-BE49-F238E27FC236}">
                  <a16:creationId xmlns:a16="http://schemas.microsoft.com/office/drawing/2014/main" id="{A4CB9BC0-B566-3BC4-1EBC-3870D36126C0}"/>
                </a:ext>
              </a:extLst>
            </p:cNvPr>
            <p:cNvSpPr/>
            <p:nvPr/>
          </p:nvSpPr>
          <p:spPr>
            <a:xfrm>
              <a:off x="5595571" y="3274689"/>
              <a:ext cx="76909" cy="76909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21">
              <a:extLst>
                <a:ext uri="{FF2B5EF4-FFF2-40B4-BE49-F238E27FC236}">
                  <a16:creationId xmlns:a16="http://schemas.microsoft.com/office/drawing/2014/main" id="{A958B577-5F84-750F-644D-C8DF7E70E358}"/>
                </a:ext>
              </a:extLst>
            </p:cNvPr>
            <p:cNvSpPr/>
            <p:nvPr/>
          </p:nvSpPr>
          <p:spPr>
            <a:xfrm>
              <a:off x="5883199" y="3467720"/>
              <a:ext cx="45719" cy="45719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22">
              <a:extLst>
                <a:ext uri="{FF2B5EF4-FFF2-40B4-BE49-F238E27FC236}">
                  <a16:creationId xmlns:a16="http://schemas.microsoft.com/office/drawing/2014/main" id="{C0EEA742-A022-84FB-8487-3C196286BF7C}"/>
                </a:ext>
              </a:extLst>
            </p:cNvPr>
            <p:cNvSpPr/>
            <p:nvPr/>
          </p:nvSpPr>
          <p:spPr>
            <a:xfrm>
              <a:off x="4201455" y="3552144"/>
              <a:ext cx="70364" cy="70364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23">
              <a:extLst>
                <a:ext uri="{FF2B5EF4-FFF2-40B4-BE49-F238E27FC236}">
                  <a16:creationId xmlns:a16="http://schemas.microsoft.com/office/drawing/2014/main" id="{8C69CE04-B263-E25D-DDA2-171631C6A442}"/>
                </a:ext>
              </a:extLst>
            </p:cNvPr>
            <p:cNvSpPr/>
            <p:nvPr/>
          </p:nvSpPr>
          <p:spPr>
            <a:xfrm>
              <a:off x="2443111" y="3945706"/>
              <a:ext cx="67091" cy="67091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3" name="椭圆 24">
              <a:extLst>
                <a:ext uri="{FF2B5EF4-FFF2-40B4-BE49-F238E27FC236}">
                  <a16:creationId xmlns:a16="http://schemas.microsoft.com/office/drawing/2014/main" id="{8AC95A8D-16DD-5A73-72D6-7C869993661E}"/>
                </a:ext>
              </a:extLst>
            </p:cNvPr>
            <p:cNvSpPr/>
            <p:nvPr/>
          </p:nvSpPr>
          <p:spPr>
            <a:xfrm>
              <a:off x="2057454" y="2646587"/>
              <a:ext cx="63818" cy="63818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25">
              <a:extLst>
                <a:ext uri="{FF2B5EF4-FFF2-40B4-BE49-F238E27FC236}">
                  <a16:creationId xmlns:a16="http://schemas.microsoft.com/office/drawing/2014/main" id="{A947C643-A210-D0E3-E88A-233457AA139E}"/>
                </a:ext>
              </a:extLst>
            </p:cNvPr>
            <p:cNvSpPr/>
            <p:nvPr/>
          </p:nvSpPr>
          <p:spPr>
            <a:xfrm>
              <a:off x="3089738" y="3647569"/>
              <a:ext cx="60545" cy="60545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5" name="椭圆 26">
              <a:extLst>
                <a:ext uri="{FF2B5EF4-FFF2-40B4-BE49-F238E27FC236}">
                  <a16:creationId xmlns:a16="http://schemas.microsoft.com/office/drawing/2014/main" id="{70A587A5-A9CD-2DD2-0861-3DCEB531078B}"/>
                </a:ext>
              </a:extLst>
            </p:cNvPr>
            <p:cNvSpPr/>
            <p:nvPr/>
          </p:nvSpPr>
          <p:spPr>
            <a:xfrm>
              <a:off x="2779641" y="3085530"/>
              <a:ext cx="57273" cy="57273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27">
              <a:extLst>
                <a:ext uri="{FF2B5EF4-FFF2-40B4-BE49-F238E27FC236}">
                  <a16:creationId xmlns:a16="http://schemas.microsoft.com/office/drawing/2014/main" id="{B1C5C1C2-6943-D14F-1731-B3AB9B54223D}"/>
                </a:ext>
              </a:extLst>
            </p:cNvPr>
            <p:cNvSpPr/>
            <p:nvPr/>
          </p:nvSpPr>
          <p:spPr>
            <a:xfrm>
              <a:off x="4971733" y="3576882"/>
              <a:ext cx="54000" cy="54000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7" name="组合 43">
            <a:extLst>
              <a:ext uri="{FF2B5EF4-FFF2-40B4-BE49-F238E27FC236}">
                <a16:creationId xmlns:a16="http://schemas.microsoft.com/office/drawing/2014/main" id="{9F277DFF-DF43-C66D-293B-F1F001877127}"/>
              </a:ext>
            </a:extLst>
          </p:cNvPr>
          <p:cNvGrpSpPr/>
          <p:nvPr/>
        </p:nvGrpSpPr>
        <p:grpSpPr>
          <a:xfrm>
            <a:off x="2662550" y="2972994"/>
            <a:ext cx="2720704" cy="871348"/>
            <a:chOff x="2133791" y="2806726"/>
            <a:chExt cx="3351856" cy="1073484"/>
          </a:xfrm>
        </p:grpSpPr>
        <p:sp>
          <p:nvSpPr>
            <p:cNvPr id="98" name="椭圆 44">
              <a:extLst>
                <a:ext uri="{FF2B5EF4-FFF2-40B4-BE49-F238E27FC236}">
                  <a16:creationId xmlns:a16="http://schemas.microsoft.com/office/drawing/2014/main" id="{9CB3DE1C-D4F7-0993-3D78-4F676FBB0D4A}"/>
                </a:ext>
              </a:extLst>
            </p:cNvPr>
            <p:cNvSpPr/>
            <p:nvPr/>
          </p:nvSpPr>
          <p:spPr>
            <a:xfrm>
              <a:off x="2653368" y="2894140"/>
              <a:ext cx="53222" cy="53222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45">
              <a:extLst>
                <a:ext uri="{FF2B5EF4-FFF2-40B4-BE49-F238E27FC236}">
                  <a16:creationId xmlns:a16="http://schemas.microsoft.com/office/drawing/2014/main" id="{5A96F101-8746-AB93-C185-8CDBD1040A48}"/>
                </a:ext>
              </a:extLst>
            </p:cNvPr>
            <p:cNvSpPr/>
            <p:nvPr/>
          </p:nvSpPr>
          <p:spPr>
            <a:xfrm>
              <a:off x="3810450" y="3115424"/>
              <a:ext cx="53222" cy="53222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46">
              <a:extLst>
                <a:ext uri="{FF2B5EF4-FFF2-40B4-BE49-F238E27FC236}">
                  <a16:creationId xmlns:a16="http://schemas.microsoft.com/office/drawing/2014/main" id="{0430EB6F-F36C-D93E-FDE6-0DBA653C5439}"/>
                </a:ext>
              </a:extLst>
            </p:cNvPr>
            <p:cNvSpPr/>
            <p:nvPr/>
          </p:nvSpPr>
          <p:spPr>
            <a:xfrm>
              <a:off x="4795058" y="3166540"/>
              <a:ext cx="53222" cy="53222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47">
              <a:extLst>
                <a:ext uri="{FF2B5EF4-FFF2-40B4-BE49-F238E27FC236}">
                  <a16:creationId xmlns:a16="http://schemas.microsoft.com/office/drawing/2014/main" id="{F726B124-8DAB-7F53-915F-E1D69C708BEE}"/>
                </a:ext>
              </a:extLst>
            </p:cNvPr>
            <p:cNvSpPr/>
            <p:nvPr/>
          </p:nvSpPr>
          <p:spPr>
            <a:xfrm>
              <a:off x="3672010" y="3635948"/>
              <a:ext cx="53222" cy="5322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48">
              <a:extLst>
                <a:ext uri="{FF2B5EF4-FFF2-40B4-BE49-F238E27FC236}">
                  <a16:creationId xmlns:a16="http://schemas.microsoft.com/office/drawing/2014/main" id="{AC9990E2-370C-734B-0970-D21788DC875B}"/>
                </a:ext>
              </a:extLst>
            </p:cNvPr>
            <p:cNvSpPr/>
            <p:nvPr/>
          </p:nvSpPr>
          <p:spPr>
            <a:xfrm>
              <a:off x="5285021" y="3230316"/>
              <a:ext cx="53222" cy="53222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49">
              <a:extLst>
                <a:ext uri="{FF2B5EF4-FFF2-40B4-BE49-F238E27FC236}">
                  <a16:creationId xmlns:a16="http://schemas.microsoft.com/office/drawing/2014/main" id="{CFA3940B-8097-C61E-4F59-F57D325A0768}"/>
                </a:ext>
              </a:extLst>
            </p:cNvPr>
            <p:cNvSpPr/>
            <p:nvPr/>
          </p:nvSpPr>
          <p:spPr>
            <a:xfrm>
              <a:off x="5432425" y="3479415"/>
              <a:ext cx="53222" cy="53222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50">
              <a:extLst>
                <a:ext uri="{FF2B5EF4-FFF2-40B4-BE49-F238E27FC236}">
                  <a16:creationId xmlns:a16="http://schemas.microsoft.com/office/drawing/2014/main" id="{B3CD1E24-6B12-3E78-B530-43EED18077CC}"/>
                </a:ext>
              </a:extLst>
            </p:cNvPr>
            <p:cNvSpPr/>
            <p:nvPr/>
          </p:nvSpPr>
          <p:spPr>
            <a:xfrm>
              <a:off x="4574638" y="3506114"/>
              <a:ext cx="53222" cy="53222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51">
              <a:extLst>
                <a:ext uri="{FF2B5EF4-FFF2-40B4-BE49-F238E27FC236}">
                  <a16:creationId xmlns:a16="http://schemas.microsoft.com/office/drawing/2014/main" id="{A24B4CCC-F4D4-9DAA-376B-3628BECC0527}"/>
                </a:ext>
              </a:extLst>
            </p:cNvPr>
            <p:cNvSpPr/>
            <p:nvPr/>
          </p:nvSpPr>
          <p:spPr>
            <a:xfrm>
              <a:off x="2419641" y="3826988"/>
              <a:ext cx="53222" cy="53222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6" name="椭圆 52">
              <a:extLst>
                <a:ext uri="{FF2B5EF4-FFF2-40B4-BE49-F238E27FC236}">
                  <a16:creationId xmlns:a16="http://schemas.microsoft.com/office/drawing/2014/main" id="{7DCCEF67-FAB1-7EF5-30E0-4765C6A6681B}"/>
                </a:ext>
              </a:extLst>
            </p:cNvPr>
            <p:cNvSpPr/>
            <p:nvPr/>
          </p:nvSpPr>
          <p:spPr>
            <a:xfrm>
              <a:off x="2133791" y="2806726"/>
              <a:ext cx="53222" cy="53222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53">
              <a:extLst>
                <a:ext uri="{FF2B5EF4-FFF2-40B4-BE49-F238E27FC236}">
                  <a16:creationId xmlns:a16="http://schemas.microsoft.com/office/drawing/2014/main" id="{540A2083-745A-A6FF-524C-92DE631F4E3A}"/>
                </a:ext>
              </a:extLst>
            </p:cNvPr>
            <p:cNvSpPr/>
            <p:nvPr/>
          </p:nvSpPr>
          <p:spPr>
            <a:xfrm>
              <a:off x="3061163" y="3609469"/>
              <a:ext cx="53222" cy="53222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54">
              <a:extLst>
                <a:ext uri="{FF2B5EF4-FFF2-40B4-BE49-F238E27FC236}">
                  <a16:creationId xmlns:a16="http://schemas.microsoft.com/office/drawing/2014/main" id="{EC1A644A-C54D-C79B-D10C-A66534F5BE7B}"/>
                </a:ext>
              </a:extLst>
            </p:cNvPr>
            <p:cNvSpPr/>
            <p:nvPr/>
          </p:nvSpPr>
          <p:spPr>
            <a:xfrm>
              <a:off x="2810121" y="3085530"/>
              <a:ext cx="53222" cy="53222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55">
              <a:extLst>
                <a:ext uri="{FF2B5EF4-FFF2-40B4-BE49-F238E27FC236}">
                  <a16:creationId xmlns:a16="http://schemas.microsoft.com/office/drawing/2014/main" id="{E36BDC0A-575E-362A-E043-131035444A15}"/>
                </a:ext>
              </a:extLst>
            </p:cNvPr>
            <p:cNvSpPr/>
            <p:nvPr/>
          </p:nvSpPr>
          <p:spPr>
            <a:xfrm>
              <a:off x="4971734" y="3614433"/>
              <a:ext cx="53222" cy="53222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0" name="文本框 56">
            <a:extLst>
              <a:ext uri="{FF2B5EF4-FFF2-40B4-BE49-F238E27FC236}">
                <a16:creationId xmlns:a16="http://schemas.microsoft.com/office/drawing/2014/main" id="{B936520F-6CD1-3B05-0DF2-268436CED156}"/>
              </a:ext>
            </a:extLst>
          </p:cNvPr>
          <p:cNvSpPr txBox="1"/>
          <p:nvPr/>
        </p:nvSpPr>
        <p:spPr>
          <a:xfrm>
            <a:off x="1083584" y="1817221"/>
            <a:ext cx="352211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Part</a:t>
            </a:r>
            <a:r>
              <a:rPr lang="en-US" altLang="zh-CN" sz="6600" spc="100" dirty="0">
                <a:latin typeface="明兰" panose="02010600030101010101" pitchFamily="2" charset="-122"/>
                <a:ea typeface="明兰" panose="02010600030101010101" pitchFamily="2" charset="-122"/>
              </a:rPr>
              <a:t> </a:t>
            </a:r>
            <a:r>
              <a:rPr lang="en-US" altLang="zh-TW" sz="11500" spc="100" dirty="0">
                <a:latin typeface="明兰" panose="02010600030101010101" pitchFamily="2" charset="-122"/>
                <a:ea typeface="明兰" panose="02010600030101010101" pitchFamily="2" charset="-122"/>
              </a:rPr>
              <a:t>3</a:t>
            </a:r>
            <a:endParaRPr lang="zh-CN" altLang="en-US" sz="6600" spc="100" dirty="0">
              <a:latin typeface="明兰" panose="02010600030101010101" pitchFamily="2" charset="-122"/>
              <a:ea typeface="明兰" panose="02010600030101010101" pitchFamily="2" charset="-122"/>
            </a:endParaRPr>
          </a:p>
        </p:txBody>
      </p:sp>
      <p:cxnSp>
        <p:nvCxnSpPr>
          <p:cNvPr id="111" name="直接连接符 13">
            <a:extLst>
              <a:ext uri="{FF2B5EF4-FFF2-40B4-BE49-F238E27FC236}">
                <a16:creationId xmlns:a16="http://schemas.microsoft.com/office/drawing/2014/main" id="{E62A5A9F-44C4-5285-3F76-0B599C18C678}"/>
              </a:ext>
            </a:extLst>
          </p:cNvPr>
          <p:cNvCxnSpPr>
            <a:cxnSpLocks/>
          </p:cNvCxnSpPr>
          <p:nvPr/>
        </p:nvCxnSpPr>
        <p:spPr>
          <a:xfrm flipV="1">
            <a:off x="653814" y="3432172"/>
            <a:ext cx="5533825" cy="17470"/>
          </a:xfrm>
          <a:prstGeom prst="line">
            <a:avLst/>
          </a:prstGeom>
          <a:ln w="25400">
            <a:solidFill>
              <a:srgbClr val="0E0E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809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9BC36CF-74CE-5A57-7DE9-29176BE274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1" b="98563" l="1655" r="96966">
                        <a14:foregroundMark x1="21655" y1="73101" x2="64828" y2="76181"/>
                        <a14:foregroundMark x1="34069" y1="90349" x2="70345" y2="89733"/>
                        <a14:foregroundMark x1="72414" y1="56879" x2="84276" y2="90349"/>
                        <a14:foregroundMark x1="9517" y1="61191" x2="20414" y2="81314"/>
                        <a14:foregroundMark x1="20414" y1="81314" x2="35172" y2="96304"/>
                        <a14:foregroundMark x1="35172" y1="96304" x2="35448" y2="96304"/>
                        <a14:foregroundMark x1="6207" y1="72690" x2="21931" y2="98563"/>
                        <a14:foregroundMark x1="93793" y1="65092" x2="91448" y2="95893"/>
                        <a14:foregroundMark x1="97241" y1="54209" x2="97241" y2="66940"/>
                        <a14:foregroundMark x1="71586" y1="13758" x2="70069" y2="12320"/>
                        <a14:foregroundMark x1="71586" y1="14990" x2="68276" y2="17659"/>
                        <a14:foregroundMark x1="67724" y1="17659" x2="66207" y2="22793"/>
                        <a14:foregroundMark x1="60276" y1="18686" x2="72000" y2="12936"/>
                        <a14:foregroundMark x1="72000" y1="12936" x2="80828" y2="36345"/>
                        <a14:foregroundMark x1="68138" y1="2464" x2="82345" y2="31417"/>
                        <a14:foregroundMark x1="82897" y1="23819" x2="88414" y2="36961"/>
                        <a14:foregroundMark x1="79586" y1="22177" x2="88414" y2="35318"/>
                        <a14:foregroundMark x1="88414" y1="35318" x2="90759" y2="41273"/>
                        <a14:foregroundMark x1="78621" y1="18891" x2="86483" y2="33881"/>
                        <a14:foregroundMark x1="86483" y1="33881" x2="86621" y2="34908"/>
                        <a14:foregroundMark x1="21793" y1="29979" x2="19034" y2="33881"/>
                        <a14:foregroundMark x1="19862" y1="36140" x2="16690" y2="34908"/>
                        <a14:foregroundMark x1="6069" y1="49076" x2="8138" y2="48255"/>
                        <a14:foregroundMark x1="4000" y1="67351" x2="1793" y2="62218"/>
                        <a14:foregroundMark x1="16966" y1="38398" x2="14345" y2="36550"/>
                        <a14:foregroundMark x1="16000" y1="37372" x2="19862" y2="32033"/>
                        <a14:foregroundMark x1="14207" y1="38809" x2="25103" y2="28542"/>
                        <a14:foregroundMark x1="13379" y1="41068" x2="21793" y2="29363"/>
                        <a14:foregroundMark x1="95862" y1="48255" x2="90483" y2="35934"/>
                        <a14:foregroundMark x1="94069" y1="41889" x2="90345" y2="35524"/>
                        <a14:foregroundMark x1="96828" y1="48665" x2="91724" y2="38809"/>
                        <a14:foregroundMark x1="88690" y1="36345" x2="81379" y2="21355"/>
                        <a14:foregroundMark x1="71172" y1="53388" x2="58897" y2="80082"/>
                        <a14:foregroundMark x1="58897" y1="80082" x2="54759" y2="81725"/>
                        <a14:foregroundMark x1="8000" y1="47023" x2="5103" y2="48049"/>
                        <a14:foregroundMark x1="7172" y1="50719" x2="5517" y2="45791"/>
                        <a14:foregroundMark x1="8414" y1="50924" x2="7586" y2="45791"/>
                        <a14:foregroundMark x1="10069" y1="49076" x2="6345" y2="46612"/>
                        <a14:foregroundMark x1="15310" y1="39014" x2="25103" y2="27105"/>
                        <a14:foregroundMark x1="70483" y1="18275" x2="68000" y2="2875"/>
                        <a14:foregroundMark x1="70759" y1="20739" x2="67586" y2="411"/>
                        <a14:foregroundMark x1="90345" y1="38398" x2="82069" y2="22177"/>
                        <a14:foregroundMark x1="82069" y1="22177" x2="81517" y2="21766"/>
                        <a14:foregroundMark x1="89931" y1="37372" x2="82345" y2="236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05145" y="1056023"/>
            <a:ext cx="7412845" cy="4979388"/>
          </a:xfrm>
          <a:prstGeom prst="rect">
            <a:avLst/>
          </a:prstGeom>
        </p:spPr>
      </p:pic>
      <p:sp>
        <p:nvSpPr>
          <p:cNvPr id="5" name="文本框 38">
            <a:extLst>
              <a:ext uri="{FF2B5EF4-FFF2-40B4-BE49-F238E27FC236}">
                <a16:creationId xmlns:a16="http://schemas.microsoft.com/office/drawing/2014/main" id="{2628A2B1-6203-BF0C-091F-C9EAC3EE0BA6}"/>
              </a:ext>
            </a:extLst>
          </p:cNvPr>
          <p:cNvSpPr txBox="1"/>
          <p:nvPr/>
        </p:nvSpPr>
        <p:spPr>
          <a:xfrm>
            <a:off x="385617" y="1555464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Main neural interface types 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4FF77109-FE36-63C2-BAEE-26B9001FFA27}"/>
              </a:ext>
            </a:extLst>
          </p:cNvPr>
          <p:cNvSpPr txBox="1"/>
          <p:nvPr/>
        </p:nvSpPr>
        <p:spPr>
          <a:xfrm>
            <a:off x="980554" y="893756"/>
            <a:ext cx="70661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Material and Method(1/5)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0084C4F-0E49-15FC-1E56-E1C3200182AE}"/>
              </a:ext>
            </a:extLst>
          </p:cNvPr>
          <p:cNvSpPr txBox="1"/>
          <p:nvPr/>
        </p:nvSpPr>
        <p:spPr>
          <a:xfrm>
            <a:off x="8138442" y="5273963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white matter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3980518-E4F6-29BB-BBC6-4078101B8854}"/>
              </a:ext>
            </a:extLst>
          </p:cNvPr>
          <p:cNvSpPr txBox="1"/>
          <p:nvPr/>
        </p:nvSpPr>
        <p:spPr>
          <a:xfrm>
            <a:off x="7873930" y="3633860"/>
            <a:ext cx="1623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cortical column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720D023-C1A7-06C4-BC6A-2C0C5820AAE0}"/>
              </a:ext>
            </a:extLst>
          </p:cNvPr>
          <p:cNvSpPr txBox="1"/>
          <p:nvPr/>
        </p:nvSpPr>
        <p:spPr>
          <a:xfrm>
            <a:off x="3942896" y="6002415"/>
            <a:ext cx="74128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Fig. 4. Main neural types 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for interfacing with the cortex and associated electrode yield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5676798-F2E3-AE42-AEFF-51EAE411C4DA}"/>
              </a:ext>
            </a:extLst>
          </p:cNvPr>
          <p:cNvSpPr txBox="1"/>
          <p:nvPr/>
        </p:nvSpPr>
        <p:spPr>
          <a:xfrm>
            <a:off x="11890314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283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9BC36CF-74CE-5A57-7DE9-29176BE274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1" b="98563" l="1655" r="96966">
                        <a14:foregroundMark x1="21655" y1="73101" x2="64828" y2="76181"/>
                        <a14:foregroundMark x1="34069" y1="90349" x2="70345" y2="89733"/>
                        <a14:foregroundMark x1="72414" y1="56879" x2="84276" y2="90349"/>
                        <a14:foregroundMark x1="9517" y1="61191" x2="20414" y2="81314"/>
                        <a14:foregroundMark x1="20414" y1="81314" x2="35172" y2="96304"/>
                        <a14:foregroundMark x1="35172" y1="96304" x2="35448" y2="96304"/>
                        <a14:foregroundMark x1="6207" y1="72690" x2="21931" y2="98563"/>
                        <a14:foregroundMark x1="93793" y1="65092" x2="91448" y2="95893"/>
                        <a14:foregroundMark x1="97241" y1="54209" x2="97241" y2="66940"/>
                        <a14:foregroundMark x1="71586" y1="13758" x2="70069" y2="12320"/>
                        <a14:foregroundMark x1="71586" y1="14990" x2="68276" y2="17659"/>
                        <a14:foregroundMark x1="67724" y1="17659" x2="66207" y2="22793"/>
                        <a14:foregroundMark x1="60276" y1="18686" x2="72000" y2="12936"/>
                        <a14:foregroundMark x1="72000" y1="12936" x2="80828" y2="36345"/>
                        <a14:foregroundMark x1="68138" y1="2464" x2="82345" y2="31417"/>
                        <a14:foregroundMark x1="82897" y1="23819" x2="88414" y2="36961"/>
                        <a14:foregroundMark x1="79586" y1="22177" x2="88414" y2="35318"/>
                        <a14:foregroundMark x1="88414" y1="35318" x2="90759" y2="41273"/>
                        <a14:foregroundMark x1="78621" y1="18891" x2="86483" y2="33881"/>
                        <a14:foregroundMark x1="86483" y1="33881" x2="86621" y2="34908"/>
                        <a14:foregroundMark x1="21793" y1="29979" x2="19034" y2="33881"/>
                        <a14:foregroundMark x1="19862" y1="36140" x2="16690" y2="34908"/>
                        <a14:foregroundMark x1="6069" y1="49076" x2="8138" y2="48255"/>
                        <a14:foregroundMark x1="4000" y1="67351" x2="1793" y2="62218"/>
                        <a14:foregroundMark x1="16966" y1="38398" x2="14345" y2="36550"/>
                        <a14:foregroundMark x1="16000" y1="37372" x2="19862" y2="32033"/>
                        <a14:foregroundMark x1="14207" y1="38809" x2="25103" y2="28542"/>
                        <a14:foregroundMark x1="13379" y1="41068" x2="21793" y2="29363"/>
                        <a14:foregroundMark x1="95862" y1="48255" x2="90483" y2="35934"/>
                        <a14:foregroundMark x1="94069" y1="41889" x2="90345" y2="35524"/>
                        <a14:foregroundMark x1="96828" y1="48665" x2="91724" y2="38809"/>
                        <a14:foregroundMark x1="88690" y1="36345" x2="81379" y2="21355"/>
                        <a14:foregroundMark x1="71172" y1="53388" x2="58897" y2="80082"/>
                        <a14:foregroundMark x1="58897" y1="80082" x2="54759" y2="81725"/>
                        <a14:foregroundMark x1="8000" y1="47023" x2="5103" y2="48049"/>
                        <a14:foregroundMark x1="7172" y1="50719" x2="5517" y2="45791"/>
                        <a14:foregroundMark x1="8414" y1="50924" x2="7586" y2="45791"/>
                        <a14:foregroundMark x1="10069" y1="49076" x2="6345" y2="46612"/>
                        <a14:foregroundMark x1="15310" y1="39014" x2="25103" y2="27105"/>
                        <a14:foregroundMark x1="70483" y1="18275" x2="68000" y2="2875"/>
                        <a14:foregroundMark x1="70759" y1="20739" x2="67586" y2="411"/>
                        <a14:foregroundMark x1="90345" y1="38398" x2="82069" y2="22177"/>
                        <a14:foregroundMark x1="82069" y1="22177" x2="81517" y2="21766"/>
                        <a14:foregroundMark x1="89931" y1="37372" x2="82345" y2="236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75643" y="3395844"/>
            <a:ext cx="3896247" cy="2617204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033B81D-F6E8-2A28-76B5-2AAE634FE84F}"/>
              </a:ext>
            </a:extLst>
          </p:cNvPr>
          <p:cNvSpPr txBox="1"/>
          <p:nvPr/>
        </p:nvSpPr>
        <p:spPr>
          <a:xfrm>
            <a:off x="888207" y="2172550"/>
            <a:ext cx="10415586" cy="10439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Penetrating MEAs (a) are </a:t>
            </a:r>
            <a:r>
              <a:rPr lang="en-US" altLang="zh-TW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generally positioned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centrally within the gyrus to observe activity at a </a:t>
            </a: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fixed depth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(electrodes are on the tips of the shanks) corresponding to a certain layer in the cortical structure</a:t>
            </a:r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352615C2-709F-F9CE-28C4-9D95997A7AB2}"/>
              </a:ext>
            </a:extLst>
          </p:cNvPr>
          <p:cNvSpPr txBox="1"/>
          <p:nvPr/>
        </p:nvSpPr>
        <p:spPr>
          <a:xfrm>
            <a:off x="385617" y="1555464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Main neural interface types 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38">
            <a:extLst>
              <a:ext uri="{FF2B5EF4-FFF2-40B4-BE49-F238E27FC236}">
                <a16:creationId xmlns:a16="http://schemas.microsoft.com/office/drawing/2014/main" id="{E1C866A2-D383-0563-566A-9BB0B47BFE5B}"/>
              </a:ext>
            </a:extLst>
          </p:cNvPr>
          <p:cNvSpPr txBox="1"/>
          <p:nvPr/>
        </p:nvSpPr>
        <p:spPr>
          <a:xfrm>
            <a:off x="980554" y="893756"/>
            <a:ext cx="70661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</a:rPr>
              <a:t>Material and Method(2/5)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B2C8726D-25D0-545F-858B-C0EA9548AE03}"/>
              </a:ext>
            </a:extLst>
          </p:cNvPr>
          <p:cNvSpPr/>
          <p:nvPr/>
        </p:nvSpPr>
        <p:spPr>
          <a:xfrm>
            <a:off x="7795491" y="4432207"/>
            <a:ext cx="618836" cy="497508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本框 38">
            <a:extLst>
              <a:ext uri="{FF2B5EF4-FFF2-40B4-BE49-F238E27FC236}">
                <a16:creationId xmlns:a16="http://schemas.microsoft.com/office/drawing/2014/main" id="{5CFB3D40-026C-45B8-5B3E-FB864588AC31}"/>
              </a:ext>
            </a:extLst>
          </p:cNvPr>
          <p:cNvSpPr txBox="1"/>
          <p:nvPr/>
        </p:nvSpPr>
        <p:spPr>
          <a:xfrm>
            <a:off x="567402" y="6068730"/>
            <a:ext cx="6357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[1]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Huang, Q., Tang, B., Romero, J. C., Yang, Y., </a:t>
            </a:r>
            <a:r>
              <a:rPr lang="en-US" altLang="zh-TW" sz="10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Elsayed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S. K., </a:t>
            </a:r>
            <a:r>
              <a:rPr lang="en-US" altLang="zh-TW" sz="10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Pahapale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G., ... &amp; Gracias, D. H. (2022). Shell microelectrode arrays (MEAs) for brain organoids. </a:t>
            </a:r>
            <a:r>
              <a:rPr lang="en-US" altLang="zh-TW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Science advances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 </a:t>
            </a:r>
            <a:r>
              <a:rPr lang="en-US" altLang="zh-TW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8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(33), eabq5031.</a:t>
            </a:r>
            <a:endParaRPr lang="en-US" altLang="zh-TW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38">
            <a:extLst>
              <a:ext uri="{FF2B5EF4-FFF2-40B4-BE49-F238E27FC236}">
                <a16:creationId xmlns:a16="http://schemas.microsoft.com/office/drawing/2014/main" id="{6D2B5B07-B14C-9764-79BA-31841CC173AA}"/>
              </a:ext>
            </a:extLst>
          </p:cNvPr>
          <p:cNvSpPr txBox="1"/>
          <p:nvPr/>
        </p:nvSpPr>
        <p:spPr>
          <a:xfrm>
            <a:off x="6250041" y="6082363"/>
            <a:ext cx="27709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[2]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510(k) Premarket Notification</a:t>
            </a:r>
            <a:endParaRPr lang="en-US" altLang="zh-TW" sz="10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38">
            <a:extLst>
              <a:ext uri="{FF2B5EF4-FFF2-40B4-BE49-F238E27FC236}">
                <a16:creationId xmlns:a16="http://schemas.microsoft.com/office/drawing/2014/main" id="{F9B2FFA6-AA11-F0C3-A23B-7C0114E18B8B}"/>
              </a:ext>
            </a:extLst>
          </p:cNvPr>
          <p:cNvSpPr txBox="1"/>
          <p:nvPr/>
        </p:nvSpPr>
        <p:spPr>
          <a:xfrm>
            <a:off x="567401" y="6406264"/>
            <a:ext cx="7209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[3] Oxley, T. J., Opie, N. L., John, S. E., Rind, G. S., </a:t>
            </a:r>
            <a:r>
              <a:rPr lang="en-US" altLang="zh-TW" sz="10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Ronayne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S. M., Wheeler, T. L., ... &amp; </a:t>
            </a:r>
            <a:r>
              <a:rPr lang="en-US" altLang="zh-TW" sz="10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O'brien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T. J. (2016). Minimally invasive endovascular stent-electrode array for high-fidelity, chronic recordings of cortical neural activity. </a:t>
            </a:r>
            <a:r>
              <a:rPr lang="en-US" altLang="zh-TW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Nature biotechnology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 </a:t>
            </a:r>
            <a:r>
              <a:rPr lang="en-US" altLang="zh-TW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34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(3), 320-327.</a:t>
            </a:r>
            <a:endParaRPr lang="en-US" altLang="zh-TW" sz="10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ACD860B-179E-9D62-1EEF-E5DDDA736124}"/>
              </a:ext>
            </a:extLst>
          </p:cNvPr>
          <p:cNvSpPr txBox="1"/>
          <p:nvPr/>
        </p:nvSpPr>
        <p:spPr>
          <a:xfrm>
            <a:off x="816344" y="3574704"/>
            <a:ext cx="6979147" cy="1874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 and portability</a:t>
            </a:r>
            <a:r>
              <a:rPr lang="zh-TW" alt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rational design and customizable </a:t>
            </a:r>
            <a:r>
              <a:rPr lang="en-US" altLang="zh-TW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fit for organoids of different sizes</a:t>
            </a:r>
            <a:r>
              <a:rPr lang="en-US" altLang="zh-TW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electrode stability and yield</a:t>
            </a:r>
            <a:r>
              <a:rPr lang="zh-TW" alt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 FDA, 510(k) Summary, K110010,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NEUROPORT CORTICAL MICROELECTRODE ARRAY SYSTEM</a:t>
            </a:r>
            <a:r>
              <a:rPr lang="en-US" altLang="zh-TW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information transfer rate</a:t>
            </a:r>
            <a:r>
              <a:rPr lang="zh-TW" alt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Spectral content 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TW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bandwidth of vascular electrocorticography 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were</a:t>
            </a:r>
            <a:r>
              <a:rPr lang="en-US" altLang="zh-TW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comparable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those of recordings from epidural surface arrays</a:t>
            </a:r>
            <a:r>
              <a:rPr lang="en-US" altLang="zh-TW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4F6BAA59-1F30-7F44-8C83-DF68B3C2D079}"/>
              </a:ext>
            </a:extLst>
          </p:cNvPr>
          <p:cNvSpPr txBox="1"/>
          <p:nvPr/>
        </p:nvSpPr>
        <p:spPr>
          <a:xfrm>
            <a:off x="11890314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156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圖片 2">
            <a:hlinkClick r:id="rId3" action="ppaction://hlinksldjump"/>
            <a:extLst>
              <a:ext uri="{FF2B5EF4-FFF2-40B4-BE49-F238E27FC236}">
                <a16:creationId xmlns:a16="http://schemas.microsoft.com/office/drawing/2014/main" id="{59BC36CF-74CE-5A57-7DE9-29176BE274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11" b="98563" l="1655" r="96966">
                        <a14:foregroundMark x1="21655" y1="73101" x2="64828" y2="76181"/>
                        <a14:foregroundMark x1="34069" y1="90349" x2="70345" y2="89733"/>
                        <a14:foregroundMark x1="72414" y1="56879" x2="84276" y2="90349"/>
                        <a14:foregroundMark x1="9517" y1="61191" x2="20414" y2="81314"/>
                        <a14:foregroundMark x1="20414" y1="81314" x2="35172" y2="96304"/>
                        <a14:foregroundMark x1="35172" y1="96304" x2="35448" y2="96304"/>
                        <a14:foregroundMark x1="6207" y1="72690" x2="21931" y2="98563"/>
                        <a14:foregroundMark x1="93793" y1="65092" x2="91448" y2="95893"/>
                        <a14:foregroundMark x1="97241" y1="54209" x2="97241" y2="66940"/>
                        <a14:foregroundMark x1="71586" y1="13758" x2="70069" y2="12320"/>
                        <a14:foregroundMark x1="71586" y1="14990" x2="68276" y2="17659"/>
                        <a14:foregroundMark x1="67724" y1="17659" x2="66207" y2="22793"/>
                        <a14:foregroundMark x1="60276" y1="18686" x2="72000" y2="12936"/>
                        <a14:foregroundMark x1="72000" y1="12936" x2="80828" y2="36345"/>
                        <a14:foregroundMark x1="68138" y1="2464" x2="82345" y2="31417"/>
                        <a14:foregroundMark x1="82897" y1="23819" x2="88414" y2="36961"/>
                        <a14:foregroundMark x1="79586" y1="22177" x2="88414" y2="35318"/>
                        <a14:foregroundMark x1="88414" y1="35318" x2="90759" y2="41273"/>
                        <a14:foregroundMark x1="78621" y1="18891" x2="86483" y2="33881"/>
                        <a14:foregroundMark x1="86483" y1="33881" x2="86621" y2="34908"/>
                        <a14:foregroundMark x1="21793" y1="29979" x2="19034" y2="33881"/>
                        <a14:foregroundMark x1="19862" y1="36140" x2="16690" y2="34908"/>
                        <a14:foregroundMark x1="6069" y1="49076" x2="8138" y2="48255"/>
                        <a14:foregroundMark x1="4000" y1="67351" x2="1793" y2="62218"/>
                        <a14:foregroundMark x1="16966" y1="38398" x2="14345" y2="36550"/>
                        <a14:foregroundMark x1="16000" y1="37372" x2="19862" y2="32033"/>
                        <a14:foregroundMark x1="14207" y1="38809" x2="25103" y2="28542"/>
                        <a14:foregroundMark x1="13379" y1="41068" x2="21793" y2="29363"/>
                        <a14:foregroundMark x1="95862" y1="48255" x2="90483" y2="35934"/>
                        <a14:foregroundMark x1="94069" y1="41889" x2="90345" y2="35524"/>
                        <a14:foregroundMark x1="96828" y1="48665" x2="91724" y2="38809"/>
                        <a14:foregroundMark x1="88690" y1="36345" x2="81379" y2="21355"/>
                        <a14:foregroundMark x1="71172" y1="53388" x2="58897" y2="80082"/>
                        <a14:foregroundMark x1="58897" y1="80082" x2="54759" y2="81725"/>
                        <a14:foregroundMark x1="8000" y1="47023" x2="5103" y2="48049"/>
                        <a14:foregroundMark x1="7172" y1="50719" x2="5517" y2="45791"/>
                        <a14:foregroundMark x1="8414" y1="50924" x2="7586" y2="45791"/>
                        <a14:foregroundMark x1="10069" y1="49076" x2="6345" y2="46612"/>
                        <a14:foregroundMark x1="15310" y1="39014" x2="25103" y2="27105"/>
                        <a14:foregroundMark x1="70483" y1="18275" x2="68000" y2="2875"/>
                        <a14:foregroundMark x1="70759" y1="20739" x2="67586" y2="411"/>
                        <a14:foregroundMark x1="90345" y1="38398" x2="82069" y2="22177"/>
                        <a14:foregroundMark x1="82069" y1="22177" x2="81517" y2="21766"/>
                        <a14:foregroundMark x1="89931" y1="37372" x2="82345" y2="236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75643" y="3395844"/>
            <a:ext cx="3896247" cy="2617204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033B81D-F6E8-2A28-76B5-2AAE634FE84F}"/>
              </a:ext>
            </a:extLst>
          </p:cNvPr>
          <p:cNvSpPr txBox="1"/>
          <p:nvPr/>
        </p:nvSpPr>
        <p:spPr>
          <a:xfrm>
            <a:off x="812007" y="2470178"/>
            <a:ext cx="6863636" cy="1533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penetrating neural probes that are </a:t>
            </a:r>
            <a:r>
              <a:rPr lang="en-US" altLang="zh-TW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positioned centrally within the gyrus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(b) observe activity parallel to the cortical surface, that is, </a:t>
            </a: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along the cortical column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with possibility of deepest electrode sites situated </a:t>
            </a: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white matter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(thus reducing yield)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38">
            <a:extLst>
              <a:ext uri="{FF2B5EF4-FFF2-40B4-BE49-F238E27FC236}">
                <a16:creationId xmlns:a16="http://schemas.microsoft.com/office/drawing/2014/main" id="{D9CD4EEC-EC20-041C-547D-850E1AE71327}"/>
              </a:ext>
            </a:extLst>
          </p:cNvPr>
          <p:cNvSpPr txBox="1"/>
          <p:nvPr/>
        </p:nvSpPr>
        <p:spPr>
          <a:xfrm>
            <a:off x="385617" y="1555464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Main neural interface types 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38">
            <a:extLst>
              <a:ext uri="{FF2B5EF4-FFF2-40B4-BE49-F238E27FC236}">
                <a16:creationId xmlns:a16="http://schemas.microsoft.com/office/drawing/2014/main" id="{4B68C677-00BA-5F06-C4AB-01745637BD58}"/>
              </a:ext>
            </a:extLst>
          </p:cNvPr>
          <p:cNvSpPr txBox="1"/>
          <p:nvPr/>
        </p:nvSpPr>
        <p:spPr>
          <a:xfrm>
            <a:off x="980554" y="893756"/>
            <a:ext cx="70661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Material and Method(3/5)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E9D96075-95F1-520C-CDE2-637FEE20CF66}"/>
              </a:ext>
            </a:extLst>
          </p:cNvPr>
          <p:cNvSpPr/>
          <p:nvPr/>
        </p:nvSpPr>
        <p:spPr>
          <a:xfrm rot="21167986">
            <a:off x="8760475" y="4324619"/>
            <a:ext cx="420134" cy="1210193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C723150-E031-EFC6-F9A0-180F2DA7B377}"/>
              </a:ext>
            </a:extLst>
          </p:cNvPr>
          <p:cNvSpPr txBox="1"/>
          <p:nvPr/>
        </p:nvSpPr>
        <p:spPr>
          <a:xfrm>
            <a:off x="7605274" y="1103238"/>
            <a:ext cx="3582975" cy="2019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 and portability</a:t>
            </a:r>
            <a:r>
              <a:rPr lang="zh-TW" alt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sz="16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 action="ppaction://hlinksldjump"/>
              </a:rPr>
              <a:t>distributed freely-floating implants</a:t>
            </a:r>
            <a:endParaRPr lang="en-US" altLang="zh-TW" sz="16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information transfer rate</a:t>
            </a:r>
            <a:r>
              <a:rPr lang="zh-TW" alt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TW" sz="16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penetrating microelectrode can record from a small population of nearby neurons or even a single neuron, </a:t>
            </a:r>
            <a:r>
              <a:rPr lang="en-US" altLang="zh-TW" sz="16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enabling precision recording of neural activity</a:t>
            </a:r>
            <a:r>
              <a:rPr lang="en-US" altLang="zh-TW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endParaRPr lang="en-US" altLang="zh-TW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E1D51BC-859C-65E8-A53B-4B6FE6AEEC32}"/>
              </a:ext>
            </a:extLst>
          </p:cNvPr>
          <p:cNvSpPr txBox="1"/>
          <p:nvPr/>
        </p:nvSpPr>
        <p:spPr>
          <a:xfrm>
            <a:off x="812006" y="3977976"/>
            <a:ext cx="6863635" cy="1533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penetrating neural probes that are </a:t>
            </a:r>
            <a:r>
              <a:rPr lang="en-US" altLang="zh-TW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positioned proximal to the sulcus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 observe activity </a:t>
            </a: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parallel to the cortical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surface so can </a:t>
            </a:r>
            <a:r>
              <a:rPr lang="en-US" altLang="zh-TW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generally observe similar activity to a penetrating MEA </a:t>
            </a:r>
            <a:endParaRPr lang="en-US" altLang="zh-TW" sz="2200" u="sng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ADD34021-7C04-B45E-5DDA-82DF38561894}"/>
              </a:ext>
            </a:extLst>
          </p:cNvPr>
          <p:cNvSpPr/>
          <p:nvPr/>
        </p:nvSpPr>
        <p:spPr>
          <a:xfrm rot="605563">
            <a:off x="9082045" y="4392681"/>
            <a:ext cx="402398" cy="115235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38">
            <a:extLst>
              <a:ext uri="{FF2B5EF4-FFF2-40B4-BE49-F238E27FC236}">
                <a16:creationId xmlns:a16="http://schemas.microsoft.com/office/drawing/2014/main" id="{F09ABE7F-8E5C-4A7B-EA78-54FB920BF157}"/>
              </a:ext>
            </a:extLst>
          </p:cNvPr>
          <p:cNvSpPr txBox="1"/>
          <p:nvPr/>
        </p:nvSpPr>
        <p:spPr>
          <a:xfrm>
            <a:off x="531146" y="6194141"/>
            <a:ext cx="105010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[4] </a:t>
            </a:r>
            <a:r>
              <a:rPr lang="en-US" altLang="zh-TW" sz="10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Weltman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A., </a:t>
            </a:r>
            <a:r>
              <a:rPr lang="en-US" altLang="zh-TW" sz="10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Yoo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J., &amp; Meng, E. (2016). Flexible, penetrating brain probes enabled by advances in polymer microfabrication. </a:t>
            </a:r>
            <a:r>
              <a:rPr lang="en-US" altLang="zh-TW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Micromachines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 </a:t>
            </a:r>
            <a:r>
              <a:rPr lang="en-US" altLang="zh-TW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7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(10), 180.</a:t>
            </a:r>
            <a:endParaRPr lang="en-US" altLang="zh-TW" sz="10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499F86A4-3448-C623-99FD-59FC514D61F1}"/>
              </a:ext>
            </a:extLst>
          </p:cNvPr>
          <p:cNvSpPr txBox="1"/>
          <p:nvPr/>
        </p:nvSpPr>
        <p:spPr>
          <a:xfrm>
            <a:off x="11890314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654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9BC36CF-74CE-5A57-7DE9-29176BE274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1" b="98563" l="1655" r="96966">
                        <a14:foregroundMark x1="21655" y1="73101" x2="64828" y2="76181"/>
                        <a14:foregroundMark x1="34069" y1="90349" x2="70345" y2="89733"/>
                        <a14:foregroundMark x1="72414" y1="56879" x2="84276" y2="90349"/>
                        <a14:foregroundMark x1="9517" y1="61191" x2="20414" y2="81314"/>
                        <a14:foregroundMark x1="20414" y1="81314" x2="35172" y2="96304"/>
                        <a14:foregroundMark x1="35172" y1="96304" x2="35448" y2="96304"/>
                        <a14:foregroundMark x1="6207" y1="72690" x2="21931" y2="98563"/>
                        <a14:foregroundMark x1="93793" y1="65092" x2="91448" y2="95893"/>
                        <a14:foregroundMark x1="97241" y1="54209" x2="97241" y2="66940"/>
                        <a14:foregroundMark x1="71586" y1="13758" x2="70069" y2="12320"/>
                        <a14:foregroundMark x1="71586" y1="14990" x2="68276" y2="17659"/>
                        <a14:foregroundMark x1="67724" y1="17659" x2="66207" y2="22793"/>
                        <a14:foregroundMark x1="60276" y1="18686" x2="72000" y2="12936"/>
                        <a14:foregroundMark x1="72000" y1="12936" x2="80828" y2="36345"/>
                        <a14:foregroundMark x1="68138" y1="2464" x2="82345" y2="31417"/>
                        <a14:foregroundMark x1="82897" y1="23819" x2="88414" y2="36961"/>
                        <a14:foregroundMark x1="79586" y1="22177" x2="88414" y2="35318"/>
                        <a14:foregroundMark x1="88414" y1="35318" x2="90759" y2="41273"/>
                        <a14:foregroundMark x1="78621" y1="18891" x2="86483" y2="33881"/>
                        <a14:foregroundMark x1="86483" y1="33881" x2="86621" y2="34908"/>
                        <a14:foregroundMark x1="21793" y1="29979" x2="19034" y2="33881"/>
                        <a14:foregroundMark x1="19862" y1="36140" x2="16690" y2="34908"/>
                        <a14:foregroundMark x1="6069" y1="49076" x2="8138" y2="48255"/>
                        <a14:foregroundMark x1="4000" y1="67351" x2="1793" y2="62218"/>
                        <a14:foregroundMark x1="16966" y1="38398" x2="14345" y2="36550"/>
                        <a14:foregroundMark x1="16000" y1="37372" x2="19862" y2="32033"/>
                        <a14:foregroundMark x1="14207" y1="38809" x2="25103" y2="28542"/>
                        <a14:foregroundMark x1="13379" y1="41068" x2="21793" y2="29363"/>
                        <a14:foregroundMark x1="95862" y1="48255" x2="90483" y2="35934"/>
                        <a14:foregroundMark x1="94069" y1="41889" x2="90345" y2="35524"/>
                        <a14:foregroundMark x1="96828" y1="48665" x2="91724" y2="38809"/>
                        <a14:foregroundMark x1="88690" y1="36345" x2="81379" y2="21355"/>
                        <a14:foregroundMark x1="71172" y1="53388" x2="58897" y2="80082"/>
                        <a14:foregroundMark x1="58897" y1="80082" x2="54759" y2="81725"/>
                        <a14:foregroundMark x1="8000" y1="47023" x2="5103" y2="48049"/>
                        <a14:foregroundMark x1="7172" y1="50719" x2="5517" y2="45791"/>
                        <a14:foregroundMark x1="8414" y1="50924" x2="7586" y2="45791"/>
                        <a14:foregroundMark x1="10069" y1="49076" x2="6345" y2="46612"/>
                        <a14:foregroundMark x1="15310" y1="39014" x2="25103" y2="27105"/>
                        <a14:foregroundMark x1="70483" y1="18275" x2="68000" y2="2875"/>
                        <a14:foregroundMark x1="70759" y1="20739" x2="67586" y2="411"/>
                        <a14:foregroundMark x1="90345" y1="38398" x2="82069" y2="22177"/>
                        <a14:foregroundMark x1="82069" y1="22177" x2="81517" y2="21766"/>
                        <a14:foregroundMark x1="89931" y1="37372" x2="82345" y2="236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75643" y="3395844"/>
            <a:ext cx="3896247" cy="2617204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033B81D-F6E8-2A28-76B5-2AAE634FE84F}"/>
              </a:ext>
            </a:extLst>
          </p:cNvPr>
          <p:cNvSpPr txBox="1"/>
          <p:nvPr/>
        </p:nvSpPr>
        <p:spPr>
          <a:xfrm>
            <a:off x="888207" y="1679297"/>
            <a:ext cx="10415586" cy="1533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surface electrodes (d) require good contact (depending on whether they are placed </a:t>
            </a:r>
            <a:r>
              <a:rPr lang="en-US" altLang="zh-TW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epidurally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altLang="zh-TW" sz="24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subdurally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E401F7E0-4660-4243-4AD5-066035D7FBC7}"/>
              </a:ext>
            </a:extLst>
          </p:cNvPr>
          <p:cNvSpPr txBox="1"/>
          <p:nvPr/>
        </p:nvSpPr>
        <p:spPr>
          <a:xfrm>
            <a:off x="385617" y="1555464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Main neural interface types 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38">
            <a:extLst>
              <a:ext uri="{FF2B5EF4-FFF2-40B4-BE49-F238E27FC236}">
                <a16:creationId xmlns:a16="http://schemas.microsoft.com/office/drawing/2014/main" id="{F794299F-CA22-5D68-4971-566E70CFA952}"/>
              </a:ext>
            </a:extLst>
          </p:cNvPr>
          <p:cNvSpPr txBox="1"/>
          <p:nvPr/>
        </p:nvSpPr>
        <p:spPr>
          <a:xfrm>
            <a:off x="980554" y="893756"/>
            <a:ext cx="70661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Material and Method(4/5)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6F0471AF-2084-1E91-A295-4BC8B91752FC}"/>
              </a:ext>
            </a:extLst>
          </p:cNvPr>
          <p:cNvSpPr/>
          <p:nvPr/>
        </p:nvSpPr>
        <p:spPr>
          <a:xfrm>
            <a:off x="9747830" y="3321601"/>
            <a:ext cx="1686788" cy="1608114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C8E8C43-6695-420E-D3DC-C9BDCDC7CC3C}"/>
              </a:ext>
            </a:extLst>
          </p:cNvPr>
          <p:cNvSpPr txBox="1"/>
          <p:nvPr/>
        </p:nvSpPr>
        <p:spPr>
          <a:xfrm>
            <a:off x="888208" y="3337001"/>
            <a:ext cx="7046118" cy="2019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 and portability</a:t>
            </a:r>
            <a:r>
              <a:rPr lang="zh-TW" alt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Though such modalities have been used successfully for brain-machine interfaces, </a:t>
            </a:r>
            <a:r>
              <a:rPr lang="en-US" altLang="zh-TW" sz="16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non-portability of these systems </a:t>
            </a:r>
            <a:r>
              <a:rPr lang="en-US" altLang="zh-TW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makes them </a:t>
            </a:r>
            <a:r>
              <a:rPr lang="en-US" altLang="zh-TW" sz="16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impractical for clinical BMI use</a:t>
            </a:r>
            <a:r>
              <a:rPr lang="en-US" altLang="zh-TW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[5]</a:t>
            </a:r>
            <a:endParaRPr lang="en-US" altLang="zh-TW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electrode stability and yield</a:t>
            </a:r>
            <a:r>
              <a:rPr lang="zh-TW" altLang="en-US" sz="16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sz="1600" b="0" i="0" dirty="0">
                <a:solidFill>
                  <a:srgbClr val="2828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Fully Implantable Wireless </a:t>
            </a:r>
            <a:r>
              <a:rPr lang="en-US" altLang="zh-TW" sz="1600" b="0" i="0" dirty="0" err="1">
                <a:solidFill>
                  <a:srgbClr val="2828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ECoG</a:t>
            </a:r>
            <a:r>
              <a:rPr lang="en-US" altLang="zh-TW" sz="1600" b="0" i="0" dirty="0">
                <a:solidFill>
                  <a:srgbClr val="2828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128-Channel Recording Device for Human Brain–Machine Interfaces:</a:t>
            </a:r>
            <a:r>
              <a:rPr lang="en-US" altLang="zh-TW" sz="1600" b="0" i="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b="1" i="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W-HERBS</a:t>
            </a:r>
            <a:r>
              <a:rPr lang="en-US" altLang="zh-TW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[6]</a:t>
            </a:r>
            <a:endParaRPr lang="en-US" altLang="zh-TW" sz="16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information transfer rate</a:t>
            </a:r>
            <a:r>
              <a:rPr lang="zh-TW" alt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sz="1600" b="0" i="0" dirty="0">
                <a:solidFill>
                  <a:srgbClr val="2828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 is capable of recording 128-ch subdural </a:t>
            </a:r>
            <a:r>
              <a:rPr lang="en-US" altLang="zh-TW" sz="1600" b="0" i="0" dirty="0" err="1">
                <a:solidFill>
                  <a:srgbClr val="2828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ECoG</a:t>
            </a:r>
            <a:r>
              <a:rPr lang="en-US" altLang="zh-TW" sz="1600" b="0" i="0" dirty="0">
                <a:solidFill>
                  <a:srgbClr val="2828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signals with </a:t>
            </a:r>
            <a:r>
              <a:rPr lang="en-US" altLang="zh-TW" sz="1600" b="1" i="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sufficient input-referred noise (3 </a:t>
            </a:r>
            <a:r>
              <a:rPr lang="en-US" altLang="zh-TW" sz="1600" b="1" i="0" dirty="0" err="1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μV</a:t>
            </a:r>
            <a:r>
              <a:rPr lang="en-US" altLang="zh-TW" sz="1600" b="1" i="0" baseline="-25000" dirty="0" err="1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rms</a:t>
            </a:r>
            <a:r>
              <a:rPr lang="en-US" altLang="zh-TW" sz="1600" b="1" i="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TW" sz="1600" b="0" i="0" dirty="0">
                <a:solidFill>
                  <a:srgbClr val="2828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TW" sz="1600" b="1" i="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 an acceptable time delay (250 </a:t>
            </a:r>
            <a:r>
              <a:rPr lang="en-US" altLang="zh-TW" sz="1600" b="1" i="0" dirty="0" err="1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r>
              <a:rPr lang="en-US" altLang="zh-TW" sz="1600" b="1" i="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TW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[5]</a:t>
            </a:r>
            <a:endParaRPr lang="en-US" altLang="zh-TW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38">
            <a:extLst>
              <a:ext uri="{FF2B5EF4-FFF2-40B4-BE49-F238E27FC236}">
                <a16:creationId xmlns:a16="http://schemas.microsoft.com/office/drawing/2014/main" id="{FBB1246D-FC1C-5D34-27AC-D9695153E27B}"/>
              </a:ext>
            </a:extLst>
          </p:cNvPr>
          <p:cNvSpPr txBox="1"/>
          <p:nvPr/>
        </p:nvSpPr>
        <p:spPr>
          <a:xfrm>
            <a:off x="330397" y="6091422"/>
            <a:ext cx="105010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[5]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TW" sz="10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Degenhart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A. D. (2014). </a:t>
            </a:r>
            <a:r>
              <a:rPr lang="en-US" altLang="zh-TW" sz="1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Evaluation and advancement of electrocorticographic brain-machine interfaces for individuals with upper-limb paralysis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(Doctoral dissertation, University of Pittsburgh).</a:t>
            </a:r>
            <a:endParaRPr lang="en-US" altLang="zh-TW" sz="10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38">
            <a:extLst>
              <a:ext uri="{FF2B5EF4-FFF2-40B4-BE49-F238E27FC236}">
                <a16:creationId xmlns:a16="http://schemas.microsoft.com/office/drawing/2014/main" id="{F47E5C07-F997-A74F-BF15-F0ABFDEB87F8}"/>
              </a:ext>
            </a:extLst>
          </p:cNvPr>
          <p:cNvSpPr txBox="1"/>
          <p:nvPr/>
        </p:nvSpPr>
        <p:spPr>
          <a:xfrm>
            <a:off x="385617" y="6370710"/>
            <a:ext cx="105010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[6] A Fully Implantable Wireless </a:t>
            </a:r>
            <a:r>
              <a:rPr lang="en-US" altLang="zh-TW" sz="10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ECoG</a:t>
            </a:r>
            <a:r>
              <a:rPr lang="en-US" altLang="zh-TW" sz="1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128-Channel Recording Device for Human Brain–Machine Interfaces: W-HERBS</a:t>
            </a:r>
            <a:endParaRPr lang="en-US" altLang="zh-TW" sz="10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E8C831E-C11E-3978-9C84-35DB2D267E87}"/>
              </a:ext>
            </a:extLst>
          </p:cNvPr>
          <p:cNvSpPr txBox="1"/>
          <p:nvPr/>
        </p:nvSpPr>
        <p:spPr>
          <a:xfrm>
            <a:off x="11814114" y="64886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489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7D97C335-4C1E-4F2C-D2C3-B0E11930CFF1}"/>
              </a:ext>
            </a:extLst>
          </p:cNvPr>
          <p:cNvSpPr txBox="1"/>
          <p:nvPr/>
        </p:nvSpPr>
        <p:spPr>
          <a:xfrm>
            <a:off x="980554" y="893756"/>
            <a:ext cx="70661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Material and Method(5/5)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66233067-BE54-E276-A7E5-D753BFC26034}"/>
              </a:ext>
            </a:extLst>
          </p:cNvPr>
          <p:cNvSpPr txBox="1"/>
          <p:nvPr/>
        </p:nvSpPr>
        <p:spPr>
          <a:xfrm>
            <a:off x="503034" y="1555464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Performance-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EAD8690-D4A4-583E-66F6-586BAFD8F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78" y="2077978"/>
            <a:ext cx="9880443" cy="3895851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6DB7EC9F-37B5-9053-ED90-2DD71A102006}"/>
              </a:ext>
            </a:extLst>
          </p:cNvPr>
          <p:cNvSpPr txBox="1"/>
          <p:nvPr/>
        </p:nvSpPr>
        <p:spPr>
          <a:xfrm>
            <a:off x="11814114" y="6488668"/>
            <a:ext cx="406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F3A7F9-4409-A036-0F39-C5CE91A49200}"/>
              </a:ext>
            </a:extLst>
          </p:cNvPr>
          <p:cNvSpPr txBox="1"/>
          <p:nvPr/>
        </p:nvSpPr>
        <p:spPr>
          <a:xfrm>
            <a:off x="3104696" y="6004622"/>
            <a:ext cx="74128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Table. 1. Estimated end-to-end performance for state-of-the-art BMIs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180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椭圆 9">
            <a:extLst>
              <a:ext uri="{FF2B5EF4-FFF2-40B4-BE49-F238E27FC236}">
                <a16:creationId xmlns:a16="http://schemas.microsoft.com/office/drawing/2014/main" id="{35C3F1FD-D3C3-78F4-50F7-C931CCC9B770}"/>
              </a:ext>
            </a:extLst>
          </p:cNvPr>
          <p:cNvSpPr/>
          <p:nvPr/>
        </p:nvSpPr>
        <p:spPr>
          <a:xfrm>
            <a:off x="6187639" y="3343275"/>
            <a:ext cx="177794" cy="177794"/>
          </a:xfrm>
          <a:prstGeom prst="ellipse">
            <a:avLst/>
          </a:prstGeom>
          <a:solidFill>
            <a:srgbClr val="0E0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10">
            <a:extLst>
              <a:ext uri="{FF2B5EF4-FFF2-40B4-BE49-F238E27FC236}">
                <a16:creationId xmlns:a16="http://schemas.microsoft.com/office/drawing/2014/main" id="{02092594-923F-DAAA-ECC1-F493A43592A8}"/>
              </a:ext>
            </a:extLst>
          </p:cNvPr>
          <p:cNvSpPr txBox="1"/>
          <p:nvPr/>
        </p:nvSpPr>
        <p:spPr>
          <a:xfrm>
            <a:off x="6796585" y="2915885"/>
            <a:ext cx="47205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Result</a:t>
            </a:r>
            <a:endParaRPr lang="zh-CN" altLang="en-US" sz="5400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84" name="组合 28">
            <a:extLst>
              <a:ext uri="{FF2B5EF4-FFF2-40B4-BE49-F238E27FC236}">
                <a16:creationId xmlns:a16="http://schemas.microsoft.com/office/drawing/2014/main" id="{2956B51D-A926-AD66-5AFA-D78B9664F996}"/>
              </a:ext>
            </a:extLst>
          </p:cNvPr>
          <p:cNvGrpSpPr/>
          <p:nvPr/>
        </p:nvGrpSpPr>
        <p:grpSpPr>
          <a:xfrm>
            <a:off x="2057454" y="2703348"/>
            <a:ext cx="3871464" cy="1366210"/>
            <a:chOff x="2057454" y="2646587"/>
            <a:chExt cx="3871464" cy="1366210"/>
          </a:xfrm>
        </p:grpSpPr>
        <p:sp>
          <p:nvSpPr>
            <p:cNvPr id="85" name="椭圆 16">
              <a:extLst>
                <a:ext uri="{FF2B5EF4-FFF2-40B4-BE49-F238E27FC236}">
                  <a16:creationId xmlns:a16="http://schemas.microsoft.com/office/drawing/2014/main" id="{1D236180-C58A-50F1-8EE1-5FA3B4ACC6F5}"/>
                </a:ext>
              </a:extLst>
            </p:cNvPr>
            <p:cNvSpPr/>
            <p:nvPr/>
          </p:nvSpPr>
          <p:spPr>
            <a:xfrm>
              <a:off x="2462789" y="2751713"/>
              <a:ext cx="90000" cy="90000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17">
              <a:extLst>
                <a:ext uri="{FF2B5EF4-FFF2-40B4-BE49-F238E27FC236}">
                  <a16:creationId xmlns:a16="http://schemas.microsoft.com/office/drawing/2014/main" id="{5B31F9A1-B925-CB86-C163-FD3149B7ACDC}"/>
                </a:ext>
              </a:extLst>
            </p:cNvPr>
            <p:cNvSpPr/>
            <p:nvPr/>
          </p:nvSpPr>
          <p:spPr>
            <a:xfrm>
              <a:off x="3585145" y="3115424"/>
              <a:ext cx="86727" cy="86727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18">
              <a:extLst>
                <a:ext uri="{FF2B5EF4-FFF2-40B4-BE49-F238E27FC236}">
                  <a16:creationId xmlns:a16="http://schemas.microsoft.com/office/drawing/2014/main" id="{8F653519-6915-89D8-5F5A-05C3CD05E16B}"/>
                </a:ext>
              </a:extLst>
            </p:cNvPr>
            <p:cNvSpPr/>
            <p:nvPr/>
          </p:nvSpPr>
          <p:spPr>
            <a:xfrm>
              <a:off x="4404884" y="3255982"/>
              <a:ext cx="83455" cy="83455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19">
              <a:extLst>
                <a:ext uri="{FF2B5EF4-FFF2-40B4-BE49-F238E27FC236}">
                  <a16:creationId xmlns:a16="http://schemas.microsoft.com/office/drawing/2014/main" id="{08B8DF63-E497-FA89-C0FC-16BAA0398278}"/>
                </a:ext>
              </a:extLst>
            </p:cNvPr>
            <p:cNvSpPr/>
            <p:nvPr/>
          </p:nvSpPr>
          <p:spPr>
            <a:xfrm>
              <a:off x="3570425" y="3641186"/>
              <a:ext cx="80182" cy="8018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20">
              <a:extLst>
                <a:ext uri="{FF2B5EF4-FFF2-40B4-BE49-F238E27FC236}">
                  <a16:creationId xmlns:a16="http://schemas.microsoft.com/office/drawing/2014/main" id="{A4CB9BC0-B566-3BC4-1EBC-3870D36126C0}"/>
                </a:ext>
              </a:extLst>
            </p:cNvPr>
            <p:cNvSpPr/>
            <p:nvPr/>
          </p:nvSpPr>
          <p:spPr>
            <a:xfrm>
              <a:off x="5595571" y="3274689"/>
              <a:ext cx="76909" cy="76909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21">
              <a:extLst>
                <a:ext uri="{FF2B5EF4-FFF2-40B4-BE49-F238E27FC236}">
                  <a16:creationId xmlns:a16="http://schemas.microsoft.com/office/drawing/2014/main" id="{A958B577-5F84-750F-644D-C8DF7E70E358}"/>
                </a:ext>
              </a:extLst>
            </p:cNvPr>
            <p:cNvSpPr/>
            <p:nvPr/>
          </p:nvSpPr>
          <p:spPr>
            <a:xfrm>
              <a:off x="5883199" y="3467720"/>
              <a:ext cx="45719" cy="45719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22">
              <a:extLst>
                <a:ext uri="{FF2B5EF4-FFF2-40B4-BE49-F238E27FC236}">
                  <a16:creationId xmlns:a16="http://schemas.microsoft.com/office/drawing/2014/main" id="{C0EEA742-A022-84FB-8487-3C196286BF7C}"/>
                </a:ext>
              </a:extLst>
            </p:cNvPr>
            <p:cNvSpPr/>
            <p:nvPr/>
          </p:nvSpPr>
          <p:spPr>
            <a:xfrm>
              <a:off x="4201455" y="3552144"/>
              <a:ext cx="70364" cy="70364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23">
              <a:extLst>
                <a:ext uri="{FF2B5EF4-FFF2-40B4-BE49-F238E27FC236}">
                  <a16:creationId xmlns:a16="http://schemas.microsoft.com/office/drawing/2014/main" id="{8C69CE04-B263-E25D-DDA2-171631C6A442}"/>
                </a:ext>
              </a:extLst>
            </p:cNvPr>
            <p:cNvSpPr/>
            <p:nvPr/>
          </p:nvSpPr>
          <p:spPr>
            <a:xfrm>
              <a:off x="2443111" y="3945706"/>
              <a:ext cx="67091" cy="67091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3" name="椭圆 24">
              <a:extLst>
                <a:ext uri="{FF2B5EF4-FFF2-40B4-BE49-F238E27FC236}">
                  <a16:creationId xmlns:a16="http://schemas.microsoft.com/office/drawing/2014/main" id="{8AC95A8D-16DD-5A73-72D6-7C869993661E}"/>
                </a:ext>
              </a:extLst>
            </p:cNvPr>
            <p:cNvSpPr/>
            <p:nvPr/>
          </p:nvSpPr>
          <p:spPr>
            <a:xfrm>
              <a:off x="2057454" y="2646587"/>
              <a:ext cx="63818" cy="63818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25">
              <a:extLst>
                <a:ext uri="{FF2B5EF4-FFF2-40B4-BE49-F238E27FC236}">
                  <a16:creationId xmlns:a16="http://schemas.microsoft.com/office/drawing/2014/main" id="{A947C643-A210-D0E3-E88A-233457AA139E}"/>
                </a:ext>
              </a:extLst>
            </p:cNvPr>
            <p:cNvSpPr/>
            <p:nvPr/>
          </p:nvSpPr>
          <p:spPr>
            <a:xfrm>
              <a:off x="3089738" y="3647569"/>
              <a:ext cx="60545" cy="60545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5" name="椭圆 26">
              <a:extLst>
                <a:ext uri="{FF2B5EF4-FFF2-40B4-BE49-F238E27FC236}">
                  <a16:creationId xmlns:a16="http://schemas.microsoft.com/office/drawing/2014/main" id="{70A587A5-A9CD-2DD2-0861-3DCEB531078B}"/>
                </a:ext>
              </a:extLst>
            </p:cNvPr>
            <p:cNvSpPr/>
            <p:nvPr/>
          </p:nvSpPr>
          <p:spPr>
            <a:xfrm>
              <a:off x="2779641" y="3085530"/>
              <a:ext cx="57273" cy="57273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27">
              <a:extLst>
                <a:ext uri="{FF2B5EF4-FFF2-40B4-BE49-F238E27FC236}">
                  <a16:creationId xmlns:a16="http://schemas.microsoft.com/office/drawing/2014/main" id="{B1C5C1C2-6943-D14F-1731-B3AB9B54223D}"/>
                </a:ext>
              </a:extLst>
            </p:cNvPr>
            <p:cNvSpPr/>
            <p:nvPr/>
          </p:nvSpPr>
          <p:spPr>
            <a:xfrm>
              <a:off x="4971733" y="3576882"/>
              <a:ext cx="54000" cy="54000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7" name="组合 43">
            <a:extLst>
              <a:ext uri="{FF2B5EF4-FFF2-40B4-BE49-F238E27FC236}">
                <a16:creationId xmlns:a16="http://schemas.microsoft.com/office/drawing/2014/main" id="{9F277DFF-DF43-C66D-293B-F1F001877127}"/>
              </a:ext>
            </a:extLst>
          </p:cNvPr>
          <p:cNvGrpSpPr/>
          <p:nvPr/>
        </p:nvGrpSpPr>
        <p:grpSpPr>
          <a:xfrm>
            <a:off x="2662550" y="2972994"/>
            <a:ext cx="2720704" cy="871348"/>
            <a:chOff x="2133791" y="2806726"/>
            <a:chExt cx="3351856" cy="1073484"/>
          </a:xfrm>
        </p:grpSpPr>
        <p:sp>
          <p:nvSpPr>
            <p:cNvPr id="98" name="椭圆 44">
              <a:extLst>
                <a:ext uri="{FF2B5EF4-FFF2-40B4-BE49-F238E27FC236}">
                  <a16:creationId xmlns:a16="http://schemas.microsoft.com/office/drawing/2014/main" id="{9CB3DE1C-D4F7-0993-3D78-4F676FBB0D4A}"/>
                </a:ext>
              </a:extLst>
            </p:cNvPr>
            <p:cNvSpPr/>
            <p:nvPr/>
          </p:nvSpPr>
          <p:spPr>
            <a:xfrm>
              <a:off x="2653368" y="2894140"/>
              <a:ext cx="53222" cy="53222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45">
              <a:extLst>
                <a:ext uri="{FF2B5EF4-FFF2-40B4-BE49-F238E27FC236}">
                  <a16:creationId xmlns:a16="http://schemas.microsoft.com/office/drawing/2014/main" id="{5A96F101-8746-AB93-C185-8CDBD1040A48}"/>
                </a:ext>
              </a:extLst>
            </p:cNvPr>
            <p:cNvSpPr/>
            <p:nvPr/>
          </p:nvSpPr>
          <p:spPr>
            <a:xfrm>
              <a:off x="3810450" y="3115424"/>
              <a:ext cx="53222" cy="53222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46">
              <a:extLst>
                <a:ext uri="{FF2B5EF4-FFF2-40B4-BE49-F238E27FC236}">
                  <a16:creationId xmlns:a16="http://schemas.microsoft.com/office/drawing/2014/main" id="{0430EB6F-F36C-D93E-FDE6-0DBA653C5439}"/>
                </a:ext>
              </a:extLst>
            </p:cNvPr>
            <p:cNvSpPr/>
            <p:nvPr/>
          </p:nvSpPr>
          <p:spPr>
            <a:xfrm>
              <a:off x="4795058" y="3166540"/>
              <a:ext cx="53222" cy="53222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47">
              <a:extLst>
                <a:ext uri="{FF2B5EF4-FFF2-40B4-BE49-F238E27FC236}">
                  <a16:creationId xmlns:a16="http://schemas.microsoft.com/office/drawing/2014/main" id="{F726B124-8DAB-7F53-915F-E1D69C708BEE}"/>
                </a:ext>
              </a:extLst>
            </p:cNvPr>
            <p:cNvSpPr/>
            <p:nvPr/>
          </p:nvSpPr>
          <p:spPr>
            <a:xfrm>
              <a:off x="3672010" y="3635948"/>
              <a:ext cx="53222" cy="5322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48">
              <a:extLst>
                <a:ext uri="{FF2B5EF4-FFF2-40B4-BE49-F238E27FC236}">
                  <a16:creationId xmlns:a16="http://schemas.microsoft.com/office/drawing/2014/main" id="{AC9990E2-370C-734B-0970-D21788DC875B}"/>
                </a:ext>
              </a:extLst>
            </p:cNvPr>
            <p:cNvSpPr/>
            <p:nvPr/>
          </p:nvSpPr>
          <p:spPr>
            <a:xfrm>
              <a:off x="5285021" y="3230316"/>
              <a:ext cx="53222" cy="53222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49">
              <a:extLst>
                <a:ext uri="{FF2B5EF4-FFF2-40B4-BE49-F238E27FC236}">
                  <a16:creationId xmlns:a16="http://schemas.microsoft.com/office/drawing/2014/main" id="{CFA3940B-8097-C61E-4F59-F57D325A0768}"/>
                </a:ext>
              </a:extLst>
            </p:cNvPr>
            <p:cNvSpPr/>
            <p:nvPr/>
          </p:nvSpPr>
          <p:spPr>
            <a:xfrm>
              <a:off x="5432425" y="3479415"/>
              <a:ext cx="53222" cy="53222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50">
              <a:extLst>
                <a:ext uri="{FF2B5EF4-FFF2-40B4-BE49-F238E27FC236}">
                  <a16:creationId xmlns:a16="http://schemas.microsoft.com/office/drawing/2014/main" id="{B3CD1E24-6B12-3E78-B530-43EED18077CC}"/>
                </a:ext>
              </a:extLst>
            </p:cNvPr>
            <p:cNvSpPr/>
            <p:nvPr/>
          </p:nvSpPr>
          <p:spPr>
            <a:xfrm>
              <a:off x="4574638" y="3506114"/>
              <a:ext cx="53222" cy="53222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51">
              <a:extLst>
                <a:ext uri="{FF2B5EF4-FFF2-40B4-BE49-F238E27FC236}">
                  <a16:creationId xmlns:a16="http://schemas.microsoft.com/office/drawing/2014/main" id="{A24B4CCC-F4D4-9DAA-376B-3628BECC0527}"/>
                </a:ext>
              </a:extLst>
            </p:cNvPr>
            <p:cNvSpPr/>
            <p:nvPr/>
          </p:nvSpPr>
          <p:spPr>
            <a:xfrm>
              <a:off x="2419641" y="3826988"/>
              <a:ext cx="53222" cy="53222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6" name="椭圆 52">
              <a:extLst>
                <a:ext uri="{FF2B5EF4-FFF2-40B4-BE49-F238E27FC236}">
                  <a16:creationId xmlns:a16="http://schemas.microsoft.com/office/drawing/2014/main" id="{7DCCEF67-FAB1-7EF5-30E0-4765C6A6681B}"/>
                </a:ext>
              </a:extLst>
            </p:cNvPr>
            <p:cNvSpPr/>
            <p:nvPr/>
          </p:nvSpPr>
          <p:spPr>
            <a:xfrm>
              <a:off x="2133791" y="2806726"/>
              <a:ext cx="53222" cy="53222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53">
              <a:extLst>
                <a:ext uri="{FF2B5EF4-FFF2-40B4-BE49-F238E27FC236}">
                  <a16:creationId xmlns:a16="http://schemas.microsoft.com/office/drawing/2014/main" id="{540A2083-745A-A6FF-524C-92DE631F4E3A}"/>
                </a:ext>
              </a:extLst>
            </p:cNvPr>
            <p:cNvSpPr/>
            <p:nvPr/>
          </p:nvSpPr>
          <p:spPr>
            <a:xfrm>
              <a:off x="3061163" y="3609469"/>
              <a:ext cx="53222" cy="53222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54">
              <a:extLst>
                <a:ext uri="{FF2B5EF4-FFF2-40B4-BE49-F238E27FC236}">
                  <a16:creationId xmlns:a16="http://schemas.microsoft.com/office/drawing/2014/main" id="{EC1A644A-C54D-C79B-D10C-A66534F5BE7B}"/>
                </a:ext>
              </a:extLst>
            </p:cNvPr>
            <p:cNvSpPr/>
            <p:nvPr/>
          </p:nvSpPr>
          <p:spPr>
            <a:xfrm>
              <a:off x="2810121" y="3085530"/>
              <a:ext cx="53222" cy="53222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55">
              <a:extLst>
                <a:ext uri="{FF2B5EF4-FFF2-40B4-BE49-F238E27FC236}">
                  <a16:creationId xmlns:a16="http://schemas.microsoft.com/office/drawing/2014/main" id="{E36BDC0A-575E-362A-E043-131035444A15}"/>
                </a:ext>
              </a:extLst>
            </p:cNvPr>
            <p:cNvSpPr/>
            <p:nvPr/>
          </p:nvSpPr>
          <p:spPr>
            <a:xfrm>
              <a:off x="4971734" y="3614433"/>
              <a:ext cx="53222" cy="53222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0" name="文本框 56">
            <a:extLst>
              <a:ext uri="{FF2B5EF4-FFF2-40B4-BE49-F238E27FC236}">
                <a16:creationId xmlns:a16="http://schemas.microsoft.com/office/drawing/2014/main" id="{B936520F-6CD1-3B05-0DF2-268436CED156}"/>
              </a:ext>
            </a:extLst>
          </p:cNvPr>
          <p:cNvSpPr txBox="1"/>
          <p:nvPr/>
        </p:nvSpPr>
        <p:spPr>
          <a:xfrm>
            <a:off x="1083584" y="1817221"/>
            <a:ext cx="352211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Part</a:t>
            </a:r>
            <a:r>
              <a:rPr lang="en-US" altLang="zh-CN" sz="6600" spc="100" dirty="0">
                <a:latin typeface="明兰" panose="02010600030101010101" pitchFamily="2" charset="-122"/>
                <a:ea typeface="明兰" panose="02010600030101010101" pitchFamily="2" charset="-122"/>
              </a:rPr>
              <a:t> </a:t>
            </a:r>
            <a:r>
              <a:rPr lang="en-US" altLang="zh-TW" sz="11500" spc="100" dirty="0">
                <a:latin typeface="明兰" panose="02010600030101010101" pitchFamily="2" charset="-122"/>
                <a:ea typeface="明兰" panose="02010600030101010101" pitchFamily="2" charset="-122"/>
              </a:rPr>
              <a:t>4</a:t>
            </a:r>
            <a:endParaRPr lang="zh-CN" altLang="en-US" sz="6600" spc="100" dirty="0">
              <a:latin typeface="明兰" panose="02010600030101010101" pitchFamily="2" charset="-122"/>
              <a:ea typeface="明兰" panose="02010600030101010101" pitchFamily="2" charset="-122"/>
            </a:endParaRPr>
          </a:p>
        </p:txBody>
      </p:sp>
      <p:cxnSp>
        <p:nvCxnSpPr>
          <p:cNvPr id="111" name="直接连接符 13">
            <a:extLst>
              <a:ext uri="{FF2B5EF4-FFF2-40B4-BE49-F238E27FC236}">
                <a16:creationId xmlns:a16="http://schemas.microsoft.com/office/drawing/2014/main" id="{E62A5A9F-44C4-5285-3F76-0B599C18C678}"/>
              </a:ext>
            </a:extLst>
          </p:cNvPr>
          <p:cNvCxnSpPr>
            <a:cxnSpLocks/>
          </p:cNvCxnSpPr>
          <p:nvPr/>
        </p:nvCxnSpPr>
        <p:spPr>
          <a:xfrm flipV="1">
            <a:off x="653814" y="3432172"/>
            <a:ext cx="5533825" cy="17470"/>
          </a:xfrm>
          <a:prstGeom prst="line">
            <a:avLst/>
          </a:prstGeom>
          <a:ln w="25400">
            <a:solidFill>
              <a:srgbClr val="0E0E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08187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22653130-14CC-8962-7C76-2A0A4BC1BD6C}"/>
              </a:ext>
            </a:extLst>
          </p:cNvPr>
          <p:cNvSpPr txBox="1"/>
          <p:nvPr/>
        </p:nvSpPr>
        <p:spPr>
          <a:xfrm>
            <a:off x="980554" y="893756"/>
            <a:ext cx="3724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Result</a:t>
            </a:r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(1/5)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B5A2B818-EA64-3ABB-20B4-188C53BB613C}"/>
              </a:ext>
            </a:extLst>
          </p:cNvPr>
          <p:cNvSpPr txBox="1"/>
          <p:nvPr/>
        </p:nvSpPr>
        <p:spPr>
          <a:xfrm>
            <a:off x="503034" y="1533399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Trends-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BAAF729-2D52-17AF-61A4-44524D297059}"/>
              </a:ext>
            </a:extLst>
          </p:cNvPr>
          <p:cNvSpPr txBox="1"/>
          <p:nvPr/>
        </p:nvSpPr>
        <p:spPr>
          <a:xfrm>
            <a:off x="742452" y="1856987"/>
            <a:ext cx="10415586" cy="8177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hope is that more channels of data will result in an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increased information transfer rate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addition to improving robustness through increased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redundancy</a:t>
            </a: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4609E4C-F10E-0163-1E67-4C359B8F7E2C}"/>
              </a:ext>
            </a:extLst>
          </p:cNvPr>
          <p:cNvSpPr txBox="1"/>
          <p:nvPr/>
        </p:nvSpPr>
        <p:spPr>
          <a:xfrm>
            <a:off x="782611" y="2792946"/>
            <a:ext cx="10415586" cy="9940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up-scaling is seeing an emerging trend that is taking a </a:t>
            </a:r>
            <a:r>
              <a:rPr lang="en-US" altLang="zh-TW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distributed approach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comprising multiple devices, untethered and wireless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to the system organization, in addition to the current </a:t>
            </a:r>
            <a:r>
              <a:rPr lang="en-US" altLang="zh-TW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centralized approach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single device wired to many electrodes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5C6C9B4-FEF1-237C-5456-C99C47846B7C}"/>
              </a:ext>
            </a:extLst>
          </p:cNvPr>
          <p:cNvSpPr txBox="1"/>
          <p:nvPr/>
        </p:nvSpPr>
        <p:spPr>
          <a:xfrm>
            <a:off x="782611" y="3897627"/>
            <a:ext cx="10398734" cy="8177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These trends are leading to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increased complexity in the deployment of the neural interfaces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(e.g. more electrodes, flexible, freely-floating)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D0451A-2D92-37B3-A7CA-51775C7C6E9A}"/>
              </a:ext>
            </a:extLst>
          </p:cNvPr>
          <p:cNvSpPr txBox="1"/>
          <p:nvPr/>
        </p:nvSpPr>
        <p:spPr>
          <a:xfrm>
            <a:off x="799463" y="4652084"/>
            <a:ext cx="10415586" cy="1533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trends we are seeing are all ultimately aimed at improving the overall efficacy of the BMI (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information transfer rate, accuracy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9" name="左大括弧 8">
            <a:extLst>
              <a:ext uri="{FF2B5EF4-FFF2-40B4-BE49-F238E27FC236}">
                <a16:creationId xmlns:a16="http://schemas.microsoft.com/office/drawing/2014/main" id="{1724A406-40B5-E6CA-BC03-42CEFC00C6FF}"/>
              </a:ext>
            </a:extLst>
          </p:cNvPr>
          <p:cNvSpPr/>
          <p:nvPr/>
        </p:nvSpPr>
        <p:spPr>
          <a:xfrm>
            <a:off x="638387" y="2898620"/>
            <a:ext cx="252770" cy="168409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箭號: 向下 9">
            <a:extLst>
              <a:ext uri="{FF2B5EF4-FFF2-40B4-BE49-F238E27FC236}">
                <a16:creationId xmlns:a16="http://schemas.microsoft.com/office/drawing/2014/main" id="{F336D2B6-BCD2-05D4-FC30-84C2B66D8E64}"/>
              </a:ext>
            </a:extLst>
          </p:cNvPr>
          <p:cNvSpPr/>
          <p:nvPr/>
        </p:nvSpPr>
        <p:spPr>
          <a:xfrm>
            <a:off x="5535233" y="2560451"/>
            <a:ext cx="228600" cy="316876"/>
          </a:xfrm>
          <a:prstGeom prst="down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箭號: 向下 10">
            <a:extLst>
              <a:ext uri="{FF2B5EF4-FFF2-40B4-BE49-F238E27FC236}">
                <a16:creationId xmlns:a16="http://schemas.microsoft.com/office/drawing/2014/main" id="{358C3E28-B9D6-41BF-C56D-51C7F24958D7}"/>
              </a:ext>
            </a:extLst>
          </p:cNvPr>
          <p:cNvSpPr/>
          <p:nvPr/>
        </p:nvSpPr>
        <p:spPr>
          <a:xfrm>
            <a:off x="5535233" y="4752007"/>
            <a:ext cx="228600" cy="316876"/>
          </a:xfrm>
          <a:prstGeom prst="down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FF30865-FBB2-5406-32E7-C4A1E055FE4F}"/>
              </a:ext>
            </a:extLst>
          </p:cNvPr>
          <p:cNvSpPr txBox="1"/>
          <p:nvPr/>
        </p:nvSpPr>
        <p:spPr>
          <a:xfrm>
            <a:off x="11814114" y="64886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877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EBA8748D-553A-B3FA-951F-A5190512363A}"/>
              </a:ext>
            </a:extLst>
          </p:cNvPr>
          <p:cNvGrpSpPr/>
          <p:nvPr/>
        </p:nvGrpSpPr>
        <p:grpSpPr>
          <a:xfrm>
            <a:off x="658051" y="3493837"/>
            <a:ext cx="11008546" cy="2538583"/>
            <a:chOff x="661149" y="1649959"/>
            <a:chExt cx="11008546" cy="2538583"/>
          </a:xfrm>
        </p:grpSpPr>
        <p:pic>
          <p:nvPicPr>
            <p:cNvPr id="3" name="圖片 2" descr="一張含有 文字, 螢幕擷取畫面, 字型, 品牌 的圖片&#10;&#10;自動產生的描述">
              <a:hlinkClick r:id="rId2"/>
              <a:extLst>
                <a:ext uri="{FF2B5EF4-FFF2-40B4-BE49-F238E27FC236}">
                  <a16:creationId xmlns:a16="http://schemas.microsoft.com/office/drawing/2014/main" id="{7F53E9C9-83B7-C291-3F8D-3E9752BE8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1149" y="1649959"/>
              <a:ext cx="10918636" cy="2538583"/>
            </a:xfrm>
            <a:prstGeom prst="rect">
              <a:avLst/>
            </a:prstGeom>
          </p:spPr>
        </p:pic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2A7FD216-F432-A319-F00C-8623A2122947}"/>
                </a:ext>
              </a:extLst>
            </p:cNvPr>
            <p:cNvSpPr/>
            <p:nvPr/>
          </p:nvSpPr>
          <p:spPr>
            <a:xfrm>
              <a:off x="10566062" y="2487561"/>
              <a:ext cx="1103633" cy="69809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文本框 99">
            <a:extLst>
              <a:ext uri="{FF2B5EF4-FFF2-40B4-BE49-F238E27FC236}">
                <a16:creationId xmlns:a16="http://schemas.microsoft.com/office/drawing/2014/main" id="{DF42DE60-0A70-A6A5-F364-9C4444DB439E}"/>
              </a:ext>
            </a:extLst>
          </p:cNvPr>
          <p:cNvSpPr txBox="1"/>
          <p:nvPr/>
        </p:nvSpPr>
        <p:spPr>
          <a:xfrm>
            <a:off x="1263521" y="1946539"/>
            <a:ext cx="105611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TW" sz="2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Implantable brain machine interfaces: first-in-human studies,</a:t>
            </a:r>
            <a:r>
              <a:rPr lang="zh-TW" altLang="en-US" sz="2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TW" sz="2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technology challenges and trends</a:t>
            </a:r>
            <a:endParaRPr lang="en-US" altLang="zh-TW" sz="28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34DA9ED-54CC-C3D0-0147-32DB175514E2}"/>
              </a:ext>
            </a:extLst>
          </p:cNvPr>
          <p:cNvSpPr txBox="1"/>
          <p:nvPr/>
        </p:nvSpPr>
        <p:spPr>
          <a:xfrm>
            <a:off x="5570597" y="3375135"/>
            <a:ext cx="609600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100" b="1" i="0" dirty="0" err="1">
                <a:solidFill>
                  <a:srgbClr val="222222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Rapeaux</a:t>
            </a:r>
            <a:r>
              <a:rPr lang="en-US" altLang="zh-TW" sz="1100" b="1" i="0" dirty="0">
                <a:solidFill>
                  <a:srgbClr val="222222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Adrien B., and Timothy G. </a:t>
            </a:r>
            <a:r>
              <a:rPr lang="en-US" altLang="zh-TW" sz="1100" b="1" i="0" dirty="0" err="1">
                <a:solidFill>
                  <a:srgbClr val="222222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Constandinou</a:t>
            </a:r>
            <a:r>
              <a:rPr lang="en-US" altLang="zh-TW" sz="11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“Implantable brain machine interfaces: first-in-human studies, technology challenges and trends.” </a:t>
            </a:r>
            <a:r>
              <a:rPr lang="en-US" altLang="zh-TW" sz="1100" b="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Current opinion in biotechnology</a:t>
            </a:r>
            <a:r>
              <a:rPr lang="en-US" altLang="zh-TW" sz="11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72 (2021): 102-111.(</a:t>
            </a:r>
            <a:r>
              <a:rPr lang="en-US" altLang="zh-TW" sz="1100" b="1" i="0" dirty="0">
                <a:solidFill>
                  <a:srgbClr val="222222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Times Cited</a:t>
            </a:r>
            <a:r>
              <a:rPr lang="zh-TW" altLang="en-US" sz="1100" b="1" i="0" dirty="0">
                <a:solidFill>
                  <a:srgbClr val="222222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sz="1100" b="1" i="0" dirty="0">
                <a:solidFill>
                  <a:srgbClr val="222222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59</a:t>
            </a:r>
            <a:r>
              <a:rPr lang="en-US" altLang="zh-TW" sz="11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TW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字方塊 3">
            <a:extLst>
              <a:ext uri="{FF2B5EF4-FFF2-40B4-BE49-F238E27FC236}">
                <a16:creationId xmlns:a16="http://schemas.microsoft.com/office/drawing/2014/main" id="{A40836DD-2051-6081-DB9D-E1661D1E3701}"/>
              </a:ext>
            </a:extLst>
          </p:cNvPr>
          <p:cNvSpPr txBox="1"/>
          <p:nvPr/>
        </p:nvSpPr>
        <p:spPr>
          <a:xfrm>
            <a:off x="1708952" y="517898"/>
            <a:ext cx="85622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Preliminary Introduction</a:t>
            </a:r>
            <a:endParaRPr lang="zh-TW" altLang="en-US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等腰三角形 20">
            <a:extLst>
              <a:ext uri="{FF2B5EF4-FFF2-40B4-BE49-F238E27FC236}">
                <a16:creationId xmlns:a16="http://schemas.microsoft.com/office/drawing/2014/main" id="{1B42A1F6-4B20-5FD4-064E-22B4036A6D39}"/>
              </a:ext>
            </a:extLst>
          </p:cNvPr>
          <p:cNvSpPr/>
          <p:nvPr/>
        </p:nvSpPr>
        <p:spPr>
          <a:xfrm rot="16200000">
            <a:off x="6283435" y="-2111819"/>
            <a:ext cx="388372" cy="10188537"/>
          </a:xfrm>
          <a:prstGeom prst="triangle">
            <a:avLst/>
          </a:prstGeom>
          <a:solidFill>
            <a:srgbClr val="D33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文本框 99">
            <a:extLst>
              <a:ext uri="{FF2B5EF4-FFF2-40B4-BE49-F238E27FC236}">
                <a16:creationId xmlns:a16="http://schemas.microsoft.com/office/drawing/2014/main" id="{47DAB61B-D5D6-847F-B4F3-CBDE7C7D63D6}"/>
              </a:ext>
            </a:extLst>
          </p:cNvPr>
          <p:cNvSpPr txBox="1"/>
          <p:nvPr/>
        </p:nvSpPr>
        <p:spPr>
          <a:xfrm>
            <a:off x="715603" y="1545432"/>
            <a:ext cx="1335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TW" sz="2800" b="1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zh-TW" altLang="en-US" sz="2800" b="1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TW" sz="2800" b="1" dirty="0">
              <a:solidFill>
                <a:srgbClr val="1F1F1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本框 99">
            <a:extLst>
              <a:ext uri="{FF2B5EF4-FFF2-40B4-BE49-F238E27FC236}">
                <a16:creationId xmlns:a16="http://schemas.microsoft.com/office/drawing/2014/main" id="{0578CADF-D38A-6AB8-4B2E-006885C0E50D}"/>
              </a:ext>
            </a:extLst>
          </p:cNvPr>
          <p:cNvSpPr txBox="1"/>
          <p:nvPr/>
        </p:nvSpPr>
        <p:spPr>
          <a:xfrm>
            <a:off x="715602" y="2896482"/>
            <a:ext cx="1501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TW" sz="2800" b="1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Journal</a:t>
            </a:r>
            <a:r>
              <a:rPr lang="zh-TW" altLang="en-US" sz="2800" b="1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TW" sz="2800" b="1" dirty="0">
              <a:solidFill>
                <a:srgbClr val="1F1F1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40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78CC4BD3-F1BC-D07D-7557-ED1A96B9B316}"/>
              </a:ext>
            </a:extLst>
          </p:cNvPr>
          <p:cNvSpPr txBox="1"/>
          <p:nvPr/>
        </p:nvSpPr>
        <p:spPr>
          <a:xfrm>
            <a:off x="980554" y="893756"/>
            <a:ext cx="3724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Result</a:t>
            </a:r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(2/5)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31D6330C-99BE-4022-49DB-4D9144B80E85}"/>
              </a:ext>
            </a:extLst>
          </p:cNvPr>
          <p:cNvSpPr txBox="1"/>
          <p:nvPr/>
        </p:nvSpPr>
        <p:spPr>
          <a:xfrm>
            <a:off x="503034" y="1533399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</a:t>
            </a:r>
            <a:r>
              <a:rPr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 Distributed-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DEC202C-32D5-6017-02F7-7D548D095E86}"/>
              </a:ext>
            </a:extLst>
          </p:cNvPr>
          <p:cNvSpPr txBox="1"/>
          <p:nvPr/>
        </p:nvSpPr>
        <p:spPr>
          <a:xfrm>
            <a:off x="792957" y="2394246"/>
            <a:ext cx="10415586" cy="1533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approach builds on the current modular organization of active implantable medical devices that comprise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single hermetically packaged electronic module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multiconductor feedthroughs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implanted leads connecting to the electrode array(s)</a:t>
            </a: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38">
            <a:extLst>
              <a:ext uri="{FF2B5EF4-FFF2-40B4-BE49-F238E27FC236}">
                <a16:creationId xmlns:a16="http://schemas.microsoft.com/office/drawing/2014/main" id="{2E276A8E-BEF7-5593-77FB-2A0DB3439B45}"/>
              </a:ext>
            </a:extLst>
          </p:cNvPr>
          <p:cNvSpPr txBox="1"/>
          <p:nvPr/>
        </p:nvSpPr>
        <p:spPr>
          <a:xfrm>
            <a:off x="887820" y="2019154"/>
            <a:ext cx="3724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</a:t>
            </a:r>
            <a:endParaRPr lang="zh-CN" altLang="en-US" sz="28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050" name="Picture 2" descr="Dorsal and ventral surface of the multi-electrode array implant and... |  Download Scientific Diagram">
            <a:extLst>
              <a:ext uri="{FF2B5EF4-FFF2-40B4-BE49-F238E27FC236}">
                <a16:creationId xmlns:a16="http://schemas.microsoft.com/office/drawing/2014/main" id="{CED1A7D6-D5EC-DCC4-5964-DC72C05D9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0457" y="3781944"/>
            <a:ext cx="2697779" cy="197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mpact fixed infrared temperature sensor and Transmitter">
            <a:extLst>
              <a:ext uri="{FF2B5EF4-FFF2-40B4-BE49-F238E27FC236}">
                <a16:creationId xmlns:a16="http://schemas.microsoft.com/office/drawing/2014/main" id="{2D216179-1105-3D51-833B-0501BC837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256" y="3546871"/>
            <a:ext cx="2486832" cy="248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Near Hermetic Cavity Electronic Packaging Solutions Beyond B-Staged Epoxy  Lid-Sealing - AI Technology, Inc.">
            <a:extLst>
              <a:ext uri="{FF2B5EF4-FFF2-40B4-BE49-F238E27FC236}">
                <a16:creationId xmlns:a16="http://schemas.microsoft.com/office/drawing/2014/main" id="{7D0AEFC3-A0F4-5313-E5D0-8705F2E79C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554" y="3810393"/>
            <a:ext cx="3012648" cy="2131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14CEC31-1C51-A385-54E3-3A16DEB7FAC8}"/>
              </a:ext>
            </a:extLst>
          </p:cNvPr>
          <p:cNvSpPr txBox="1"/>
          <p:nvPr/>
        </p:nvSpPr>
        <p:spPr>
          <a:xfrm>
            <a:off x="-403180" y="6026881"/>
            <a:ext cx="55154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Fig. 5. </a:t>
            </a:r>
          </a:p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single hermetically packaged electronic module</a:t>
            </a: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49DC05A-84B7-158B-CFF4-783AA90AE2E7}"/>
              </a:ext>
            </a:extLst>
          </p:cNvPr>
          <p:cNvSpPr txBox="1"/>
          <p:nvPr/>
        </p:nvSpPr>
        <p:spPr>
          <a:xfrm>
            <a:off x="3120419" y="6053859"/>
            <a:ext cx="55154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Fig. 6. </a:t>
            </a:r>
          </a:p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multiconductor feedthroughs</a:t>
            </a: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7FED689-2537-44D0-D0CA-4DE65F7C6D05}"/>
              </a:ext>
            </a:extLst>
          </p:cNvPr>
          <p:cNvSpPr txBox="1"/>
          <p:nvPr/>
        </p:nvSpPr>
        <p:spPr>
          <a:xfrm>
            <a:off x="6758969" y="6058238"/>
            <a:ext cx="55154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Fig. 7. </a:t>
            </a:r>
          </a:p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implanted leads connecting to the electrode array(s)</a:t>
            </a: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23EA564-8C3F-FA9F-58E3-9AD75E048CE5}"/>
              </a:ext>
            </a:extLst>
          </p:cNvPr>
          <p:cNvSpPr txBox="1"/>
          <p:nvPr/>
        </p:nvSpPr>
        <p:spPr>
          <a:xfrm>
            <a:off x="11814114" y="64886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21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78CC4BD3-F1BC-D07D-7557-ED1A96B9B316}"/>
              </a:ext>
            </a:extLst>
          </p:cNvPr>
          <p:cNvSpPr txBox="1"/>
          <p:nvPr/>
        </p:nvSpPr>
        <p:spPr>
          <a:xfrm>
            <a:off x="980554" y="893756"/>
            <a:ext cx="3724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Result</a:t>
            </a:r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(3/5)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31D6330C-99BE-4022-49DB-4D9144B80E85}"/>
              </a:ext>
            </a:extLst>
          </p:cNvPr>
          <p:cNvSpPr txBox="1"/>
          <p:nvPr/>
        </p:nvSpPr>
        <p:spPr>
          <a:xfrm>
            <a:off x="503034" y="1533399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</a:t>
            </a:r>
            <a:r>
              <a:rPr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 Distributed-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EE51F1B-4ADD-5B61-081A-052C94320178}"/>
              </a:ext>
            </a:extLst>
          </p:cNvPr>
          <p:cNvSpPr txBox="1"/>
          <p:nvPr/>
        </p:nvSpPr>
        <p:spPr>
          <a:xfrm>
            <a:off x="887820" y="3202135"/>
            <a:ext cx="10415586" cy="1533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Weakness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Power remains fundamentally constrained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available space for batteries and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maximum thermal output of the implant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altLang="zh-TW" sz="2200" b="1" dirty="0">
              <a:solidFill>
                <a:schemeClr val="accent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Strength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well-established inductive links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such as those found in cochlear implants remain the primary powering method for centralized implant architectures, owing to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space available for larger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more efficient coils</a:t>
            </a: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38">
            <a:extLst>
              <a:ext uri="{FF2B5EF4-FFF2-40B4-BE49-F238E27FC236}">
                <a16:creationId xmlns:a16="http://schemas.microsoft.com/office/drawing/2014/main" id="{2E276A8E-BEF7-5593-77FB-2A0DB3439B45}"/>
              </a:ext>
            </a:extLst>
          </p:cNvPr>
          <p:cNvSpPr txBox="1"/>
          <p:nvPr/>
        </p:nvSpPr>
        <p:spPr>
          <a:xfrm>
            <a:off x="887820" y="2019154"/>
            <a:ext cx="3724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</a:t>
            </a:r>
            <a:endParaRPr lang="zh-CN" altLang="en-US" sz="28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9D21C50-6E72-082E-14BD-F746C1926D96}"/>
              </a:ext>
            </a:extLst>
          </p:cNvPr>
          <p:cNvSpPr txBox="1"/>
          <p:nvPr/>
        </p:nvSpPr>
        <p:spPr>
          <a:xfrm>
            <a:off x="11814114" y="64886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5131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78CC4BD3-F1BC-D07D-7557-ED1A96B9B316}"/>
              </a:ext>
            </a:extLst>
          </p:cNvPr>
          <p:cNvSpPr txBox="1"/>
          <p:nvPr/>
        </p:nvSpPr>
        <p:spPr>
          <a:xfrm>
            <a:off x="980554" y="893756"/>
            <a:ext cx="3724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Result</a:t>
            </a:r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(4/5)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31D6330C-99BE-4022-49DB-4D9144B80E85}"/>
              </a:ext>
            </a:extLst>
          </p:cNvPr>
          <p:cNvSpPr txBox="1"/>
          <p:nvPr/>
        </p:nvSpPr>
        <p:spPr>
          <a:xfrm>
            <a:off x="503034" y="1533399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</a:t>
            </a:r>
            <a:r>
              <a:rPr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 Distributed-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DEC202C-32D5-6017-02F7-7D548D095E86}"/>
              </a:ext>
            </a:extLst>
          </p:cNvPr>
          <p:cNvSpPr txBox="1"/>
          <p:nvPr/>
        </p:nvSpPr>
        <p:spPr>
          <a:xfrm>
            <a:off x="888206" y="2504847"/>
            <a:ext cx="10683683" cy="1533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 emerging trend that has gained pace in the last 3 years is that of distributed BMIs. This is achieved by ‘splitting’ the system into several tiny devices that are each freely floating and completely wireless.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neurogranin's (using patterned gold/PEDOT:PSS electrodes)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FF-</a:t>
            </a:r>
            <a:r>
              <a:rPr lang="en-US" altLang="zh-TW" sz="22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WINeR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(using tungsten microelectrodes)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ENGINI (using microwire electrodes)</a:t>
            </a: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38">
            <a:extLst>
              <a:ext uri="{FF2B5EF4-FFF2-40B4-BE49-F238E27FC236}">
                <a16:creationId xmlns:a16="http://schemas.microsoft.com/office/drawing/2014/main" id="{3AF38307-FF16-0BD8-5EB5-4EAC8390BFBE}"/>
              </a:ext>
            </a:extLst>
          </p:cNvPr>
          <p:cNvSpPr txBox="1"/>
          <p:nvPr/>
        </p:nvSpPr>
        <p:spPr>
          <a:xfrm>
            <a:off x="897345" y="1989341"/>
            <a:ext cx="3724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</a:t>
            </a:r>
            <a:endParaRPr lang="zh-CN" altLang="en-US" sz="28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圖片 5">
            <a:hlinkClick r:id="rId3" action="ppaction://hlinksldjump"/>
            <a:extLst>
              <a:ext uri="{FF2B5EF4-FFF2-40B4-BE49-F238E27FC236}">
                <a16:creationId xmlns:a16="http://schemas.microsoft.com/office/drawing/2014/main" id="{6250301F-99A7-5787-FBE7-87A904535D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9870" y="4038718"/>
            <a:ext cx="2955386" cy="195569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9304651-FFAB-A222-CE6F-4A4FB7F9B48E}"/>
              </a:ext>
            </a:extLst>
          </p:cNvPr>
          <p:cNvSpPr txBox="1"/>
          <p:nvPr/>
        </p:nvSpPr>
        <p:spPr>
          <a:xfrm>
            <a:off x="367340" y="6091804"/>
            <a:ext cx="55154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Fig. 8. </a:t>
            </a:r>
          </a:p>
          <a:p>
            <a:pPr algn="ctr"/>
            <a:r>
              <a:rPr lang="en-US" altLang="zh-TW" sz="12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neurograins</a:t>
            </a:r>
            <a:r>
              <a:rPr lang="en-US" altLang="zh-TW" sz="1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(using patterned gold/PEDOT:PSS electrodes)</a:t>
            </a: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3314" name="Picture 2" descr="A Fine-Scale and Minimally Invasive Marking Method for Use with  Conventional Tungsten Microelectrodes | eNeuro">
            <a:extLst>
              <a:ext uri="{FF2B5EF4-FFF2-40B4-BE49-F238E27FC236}">
                <a16:creationId xmlns:a16="http://schemas.microsoft.com/office/drawing/2014/main" id="{C1399842-D512-04FE-2382-E3BC38C55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2061" y="3876674"/>
            <a:ext cx="1659697" cy="206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61859E8F-4CAD-A60C-46F4-032E9B6FA093}"/>
              </a:ext>
            </a:extLst>
          </p:cNvPr>
          <p:cNvSpPr txBox="1"/>
          <p:nvPr/>
        </p:nvSpPr>
        <p:spPr>
          <a:xfrm>
            <a:off x="5464478" y="6090778"/>
            <a:ext cx="55154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Fig. 9. </a:t>
            </a:r>
          </a:p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FF-</a:t>
            </a:r>
            <a:r>
              <a:rPr lang="en-US" altLang="zh-TW" sz="12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WINeR</a:t>
            </a:r>
            <a:r>
              <a:rPr lang="en-US" altLang="zh-TW" sz="1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(using tungsten microelectrodes)</a:t>
            </a: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977A00A-09AA-E654-EE02-EACA8C7BB19E}"/>
              </a:ext>
            </a:extLst>
          </p:cNvPr>
          <p:cNvSpPr txBox="1"/>
          <p:nvPr/>
        </p:nvSpPr>
        <p:spPr>
          <a:xfrm>
            <a:off x="11814114" y="64886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27267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ECA2779-D93E-04DC-DFB6-A06E0A969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7433" y="716500"/>
            <a:ext cx="2462756" cy="2545681"/>
          </a:xfrm>
          <a:prstGeom prst="rect">
            <a:avLst/>
          </a:prstGeom>
        </p:spPr>
      </p:pic>
      <p:sp>
        <p:nvSpPr>
          <p:cNvPr id="2" name="文本框 38">
            <a:extLst>
              <a:ext uri="{FF2B5EF4-FFF2-40B4-BE49-F238E27FC236}">
                <a16:creationId xmlns:a16="http://schemas.microsoft.com/office/drawing/2014/main" id="{78CC4BD3-F1BC-D07D-7557-ED1A96B9B316}"/>
              </a:ext>
            </a:extLst>
          </p:cNvPr>
          <p:cNvSpPr txBox="1"/>
          <p:nvPr/>
        </p:nvSpPr>
        <p:spPr>
          <a:xfrm>
            <a:off x="980554" y="893756"/>
            <a:ext cx="3724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Result</a:t>
            </a:r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(5/5)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31D6330C-99BE-4022-49DB-4D9144B80E85}"/>
              </a:ext>
            </a:extLst>
          </p:cNvPr>
          <p:cNvSpPr txBox="1"/>
          <p:nvPr/>
        </p:nvSpPr>
        <p:spPr>
          <a:xfrm>
            <a:off x="503034" y="1533399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</a:t>
            </a:r>
            <a:r>
              <a:rPr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 Distributed-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EE51F1B-4ADD-5B61-081A-052C94320178}"/>
              </a:ext>
            </a:extLst>
          </p:cNvPr>
          <p:cNvSpPr txBox="1"/>
          <p:nvPr/>
        </p:nvSpPr>
        <p:spPr>
          <a:xfrm>
            <a:off x="888207" y="4050386"/>
            <a:ext cx="10415586" cy="1533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Threats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how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achieve efficient wireless power transmission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such small devices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how to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communicate data robustly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how the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devices are implanted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etc.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Opportunities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two main approaches that have been adopted in recent work to address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wireless power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challenge are </a:t>
            </a:r>
            <a:r>
              <a:rPr lang="en-US" altLang="zh-TW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ultrasonic transmission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TW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multi-coil inductive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coupling</a:t>
            </a: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38">
            <a:extLst>
              <a:ext uri="{FF2B5EF4-FFF2-40B4-BE49-F238E27FC236}">
                <a16:creationId xmlns:a16="http://schemas.microsoft.com/office/drawing/2014/main" id="{3AF38307-FF16-0BD8-5EB5-4EAC8390BFBE}"/>
              </a:ext>
            </a:extLst>
          </p:cNvPr>
          <p:cNvSpPr txBox="1"/>
          <p:nvPr/>
        </p:nvSpPr>
        <p:spPr>
          <a:xfrm>
            <a:off x="897345" y="1989341"/>
            <a:ext cx="3724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</a:t>
            </a:r>
            <a:endParaRPr lang="zh-CN" altLang="en-US" sz="28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4338" name="Picture 2" descr="Wireless charging, Part 2: Implementation">
            <a:extLst>
              <a:ext uri="{FF2B5EF4-FFF2-40B4-BE49-F238E27FC236}">
                <a16:creationId xmlns:a16="http://schemas.microsoft.com/office/drawing/2014/main" id="{5DFBE013-B05F-D732-9C8F-98F1299D21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629" y="964132"/>
            <a:ext cx="3462216" cy="2203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4E1B61E-AD42-27F0-F238-2D9511F0B056}"/>
              </a:ext>
            </a:extLst>
          </p:cNvPr>
          <p:cNvSpPr txBox="1"/>
          <p:nvPr/>
        </p:nvSpPr>
        <p:spPr>
          <a:xfrm>
            <a:off x="2657201" y="3266410"/>
            <a:ext cx="55154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Fig. 10. </a:t>
            </a:r>
          </a:p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ultrasonic transmission</a:t>
            </a: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2DBB7D5-AFB5-C12A-6D24-A9D542621D8E}"/>
              </a:ext>
            </a:extLst>
          </p:cNvPr>
          <p:cNvSpPr txBox="1"/>
          <p:nvPr/>
        </p:nvSpPr>
        <p:spPr>
          <a:xfrm>
            <a:off x="6309231" y="3266409"/>
            <a:ext cx="55154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Fig. 11. </a:t>
            </a:r>
          </a:p>
          <a:p>
            <a:pPr algn="ctr"/>
            <a:r>
              <a:rPr lang="en-US" altLang="zh-TW" sz="1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multi-coil inductive coupling</a:t>
            </a: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C3F47E9-55A5-64F9-675F-79FA95DFD97B}"/>
              </a:ext>
            </a:extLst>
          </p:cNvPr>
          <p:cNvSpPr txBox="1"/>
          <p:nvPr/>
        </p:nvSpPr>
        <p:spPr>
          <a:xfrm>
            <a:off x="11814114" y="64886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9454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椭圆 9">
            <a:extLst>
              <a:ext uri="{FF2B5EF4-FFF2-40B4-BE49-F238E27FC236}">
                <a16:creationId xmlns:a16="http://schemas.microsoft.com/office/drawing/2014/main" id="{35C3F1FD-D3C3-78F4-50F7-C931CCC9B770}"/>
              </a:ext>
            </a:extLst>
          </p:cNvPr>
          <p:cNvSpPr/>
          <p:nvPr/>
        </p:nvSpPr>
        <p:spPr>
          <a:xfrm>
            <a:off x="6187639" y="3343275"/>
            <a:ext cx="177794" cy="177794"/>
          </a:xfrm>
          <a:prstGeom prst="ellipse">
            <a:avLst/>
          </a:prstGeom>
          <a:solidFill>
            <a:srgbClr val="0E0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10">
            <a:extLst>
              <a:ext uri="{FF2B5EF4-FFF2-40B4-BE49-F238E27FC236}">
                <a16:creationId xmlns:a16="http://schemas.microsoft.com/office/drawing/2014/main" id="{02092594-923F-DAAA-ECC1-F493A43592A8}"/>
              </a:ext>
            </a:extLst>
          </p:cNvPr>
          <p:cNvSpPr txBox="1"/>
          <p:nvPr/>
        </p:nvSpPr>
        <p:spPr>
          <a:xfrm>
            <a:off x="6796585" y="2915885"/>
            <a:ext cx="47205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Discussion</a:t>
            </a:r>
            <a:endParaRPr lang="zh-CN" altLang="en-US" sz="5400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84" name="组合 28">
            <a:extLst>
              <a:ext uri="{FF2B5EF4-FFF2-40B4-BE49-F238E27FC236}">
                <a16:creationId xmlns:a16="http://schemas.microsoft.com/office/drawing/2014/main" id="{2956B51D-A926-AD66-5AFA-D78B9664F996}"/>
              </a:ext>
            </a:extLst>
          </p:cNvPr>
          <p:cNvGrpSpPr/>
          <p:nvPr/>
        </p:nvGrpSpPr>
        <p:grpSpPr>
          <a:xfrm>
            <a:off x="2057454" y="2703348"/>
            <a:ext cx="3871464" cy="1366210"/>
            <a:chOff x="2057454" y="2646587"/>
            <a:chExt cx="3871464" cy="1366210"/>
          </a:xfrm>
        </p:grpSpPr>
        <p:sp>
          <p:nvSpPr>
            <p:cNvPr id="85" name="椭圆 16">
              <a:extLst>
                <a:ext uri="{FF2B5EF4-FFF2-40B4-BE49-F238E27FC236}">
                  <a16:creationId xmlns:a16="http://schemas.microsoft.com/office/drawing/2014/main" id="{1D236180-C58A-50F1-8EE1-5FA3B4ACC6F5}"/>
                </a:ext>
              </a:extLst>
            </p:cNvPr>
            <p:cNvSpPr/>
            <p:nvPr/>
          </p:nvSpPr>
          <p:spPr>
            <a:xfrm>
              <a:off x="2462789" y="2751713"/>
              <a:ext cx="90000" cy="90000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17">
              <a:extLst>
                <a:ext uri="{FF2B5EF4-FFF2-40B4-BE49-F238E27FC236}">
                  <a16:creationId xmlns:a16="http://schemas.microsoft.com/office/drawing/2014/main" id="{5B31F9A1-B925-CB86-C163-FD3149B7ACDC}"/>
                </a:ext>
              </a:extLst>
            </p:cNvPr>
            <p:cNvSpPr/>
            <p:nvPr/>
          </p:nvSpPr>
          <p:spPr>
            <a:xfrm>
              <a:off x="3585145" y="3115424"/>
              <a:ext cx="86727" cy="86727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18">
              <a:extLst>
                <a:ext uri="{FF2B5EF4-FFF2-40B4-BE49-F238E27FC236}">
                  <a16:creationId xmlns:a16="http://schemas.microsoft.com/office/drawing/2014/main" id="{8F653519-6915-89D8-5F5A-05C3CD05E16B}"/>
                </a:ext>
              </a:extLst>
            </p:cNvPr>
            <p:cNvSpPr/>
            <p:nvPr/>
          </p:nvSpPr>
          <p:spPr>
            <a:xfrm>
              <a:off x="4404884" y="3255982"/>
              <a:ext cx="83455" cy="83455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19">
              <a:extLst>
                <a:ext uri="{FF2B5EF4-FFF2-40B4-BE49-F238E27FC236}">
                  <a16:creationId xmlns:a16="http://schemas.microsoft.com/office/drawing/2014/main" id="{08B8DF63-E497-FA89-C0FC-16BAA0398278}"/>
                </a:ext>
              </a:extLst>
            </p:cNvPr>
            <p:cNvSpPr/>
            <p:nvPr/>
          </p:nvSpPr>
          <p:spPr>
            <a:xfrm>
              <a:off x="3570425" y="3641186"/>
              <a:ext cx="80182" cy="8018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20">
              <a:extLst>
                <a:ext uri="{FF2B5EF4-FFF2-40B4-BE49-F238E27FC236}">
                  <a16:creationId xmlns:a16="http://schemas.microsoft.com/office/drawing/2014/main" id="{A4CB9BC0-B566-3BC4-1EBC-3870D36126C0}"/>
                </a:ext>
              </a:extLst>
            </p:cNvPr>
            <p:cNvSpPr/>
            <p:nvPr/>
          </p:nvSpPr>
          <p:spPr>
            <a:xfrm>
              <a:off x="5595571" y="3274689"/>
              <a:ext cx="76909" cy="76909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21">
              <a:extLst>
                <a:ext uri="{FF2B5EF4-FFF2-40B4-BE49-F238E27FC236}">
                  <a16:creationId xmlns:a16="http://schemas.microsoft.com/office/drawing/2014/main" id="{A958B577-5F84-750F-644D-C8DF7E70E358}"/>
                </a:ext>
              </a:extLst>
            </p:cNvPr>
            <p:cNvSpPr/>
            <p:nvPr/>
          </p:nvSpPr>
          <p:spPr>
            <a:xfrm>
              <a:off x="5883199" y="3467720"/>
              <a:ext cx="45719" cy="45719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22">
              <a:extLst>
                <a:ext uri="{FF2B5EF4-FFF2-40B4-BE49-F238E27FC236}">
                  <a16:creationId xmlns:a16="http://schemas.microsoft.com/office/drawing/2014/main" id="{C0EEA742-A022-84FB-8487-3C196286BF7C}"/>
                </a:ext>
              </a:extLst>
            </p:cNvPr>
            <p:cNvSpPr/>
            <p:nvPr/>
          </p:nvSpPr>
          <p:spPr>
            <a:xfrm>
              <a:off x="4201455" y="3552144"/>
              <a:ext cx="70364" cy="70364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23">
              <a:extLst>
                <a:ext uri="{FF2B5EF4-FFF2-40B4-BE49-F238E27FC236}">
                  <a16:creationId xmlns:a16="http://schemas.microsoft.com/office/drawing/2014/main" id="{8C69CE04-B263-E25D-DDA2-171631C6A442}"/>
                </a:ext>
              </a:extLst>
            </p:cNvPr>
            <p:cNvSpPr/>
            <p:nvPr/>
          </p:nvSpPr>
          <p:spPr>
            <a:xfrm>
              <a:off x="2443111" y="3945706"/>
              <a:ext cx="67091" cy="67091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3" name="椭圆 24">
              <a:extLst>
                <a:ext uri="{FF2B5EF4-FFF2-40B4-BE49-F238E27FC236}">
                  <a16:creationId xmlns:a16="http://schemas.microsoft.com/office/drawing/2014/main" id="{8AC95A8D-16DD-5A73-72D6-7C869993661E}"/>
                </a:ext>
              </a:extLst>
            </p:cNvPr>
            <p:cNvSpPr/>
            <p:nvPr/>
          </p:nvSpPr>
          <p:spPr>
            <a:xfrm>
              <a:off x="2057454" y="2646587"/>
              <a:ext cx="63818" cy="63818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25">
              <a:extLst>
                <a:ext uri="{FF2B5EF4-FFF2-40B4-BE49-F238E27FC236}">
                  <a16:creationId xmlns:a16="http://schemas.microsoft.com/office/drawing/2014/main" id="{A947C643-A210-D0E3-E88A-233457AA139E}"/>
                </a:ext>
              </a:extLst>
            </p:cNvPr>
            <p:cNvSpPr/>
            <p:nvPr/>
          </p:nvSpPr>
          <p:spPr>
            <a:xfrm>
              <a:off x="3089738" y="3647569"/>
              <a:ext cx="60545" cy="60545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5" name="椭圆 26">
              <a:extLst>
                <a:ext uri="{FF2B5EF4-FFF2-40B4-BE49-F238E27FC236}">
                  <a16:creationId xmlns:a16="http://schemas.microsoft.com/office/drawing/2014/main" id="{70A587A5-A9CD-2DD2-0861-3DCEB531078B}"/>
                </a:ext>
              </a:extLst>
            </p:cNvPr>
            <p:cNvSpPr/>
            <p:nvPr/>
          </p:nvSpPr>
          <p:spPr>
            <a:xfrm>
              <a:off x="2779641" y="3085530"/>
              <a:ext cx="57273" cy="57273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27">
              <a:extLst>
                <a:ext uri="{FF2B5EF4-FFF2-40B4-BE49-F238E27FC236}">
                  <a16:creationId xmlns:a16="http://schemas.microsoft.com/office/drawing/2014/main" id="{B1C5C1C2-6943-D14F-1731-B3AB9B54223D}"/>
                </a:ext>
              </a:extLst>
            </p:cNvPr>
            <p:cNvSpPr/>
            <p:nvPr/>
          </p:nvSpPr>
          <p:spPr>
            <a:xfrm>
              <a:off x="4971733" y="3576882"/>
              <a:ext cx="54000" cy="54000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7" name="组合 43">
            <a:extLst>
              <a:ext uri="{FF2B5EF4-FFF2-40B4-BE49-F238E27FC236}">
                <a16:creationId xmlns:a16="http://schemas.microsoft.com/office/drawing/2014/main" id="{9F277DFF-DF43-C66D-293B-F1F001877127}"/>
              </a:ext>
            </a:extLst>
          </p:cNvPr>
          <p:cNvGrpSpPr/>
          <p:nvPr/>
        </p:nvGrpSpPr>
        <p:grpSpPr>
          <a:xfrm>
            <a:off x="2662550" y="2972994"/>
            <a:ext cx="2720704" cy="871348"/>
            <a:chOff x="2133791" y="2806726"/>
            <a:chExt cx="3351856" cy="1073484"/>
          </a:xfrm>
        </p:grpSpPr>
        <p:sp>
          <p:nvSpPr>
            <p:cNvPr id="98" name="椭圆 44">
              <a:extLst>
                <a:ext uri="{FF2B5EF4-FFF2-40B4-BE49-F238E27FC236}">
                  <a16:creationId xmlns:a16="http://schemas.microsoft.com/office/drawing/2014/main" id="{9CB3DE1C-D4F7-0993-3D78-4F676FBB0D4A}"/>
                </a:ext>
              </a:extLst>
            </p:cNvPr>
            <p:cNvSpPr/>
            <p:nvPr/>
          </p:nvSpPr>
          <p:spPr>
            <a:xfrm>
              <a:off x="2653368" y="2894140"/>
              <a:ext cx="53222" cy="53222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45">
              <a:extLst>
                <a:ext uri="{FF2B5EF4-FFF2-40B4-BE49-F238E27FC236}">
                  <a16:creationId xmlns:a16="http://schemas.microsoft.com/office/drawing/2014/main" id="{5A96F101-8746-AB93-C185-8CDBD1040A48}"/>
                </a:ext>
              </a:extLst>
            </p:cNvPr>
            <p:cNvSpPr/>
            <p:nvPr/>
          </p:nvSpPr>
          <p:spPr>
            <a:xfrm>
              <a:off x="3810450" y="3115424"/>
              <a:ext cx="53222" cy="53222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46">
              <a:extLst>
                <a:ext uri="{FF2B5EF4-FFF2-40B4-BE49-F238E27FC236}">
                  <a16:creationId xmlns:a16="http://schemas.microsoft.com/office/drawing/2014/main" id="{0430EB6F-F36C-D93E-FDE6-0DBA653C5439}"/>
                </a:ext>
              </a:extLst>
            </p:cNvPr>
            <p:cNvSpPr/>
            <p:nvPr/>
          </p:nvSpPr>
          <p:spPr>
            <a:xfrm>
              <a:off x="4795058" y="3166540"/>
              <a:ext cx="53222" cy="53222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47">
              <a:extLst>
                <a:ext uri="{FF2B5EF4-FFF2-40B4-BE49-F238E27FC236}">
                  <a16:creationId xmlns:a16="http://schemas.microsoft.com/office/drawing/2014/main" id="{F726B124-8DAB-7F53-915F-E1D69C708BEE}"/>
                </a:ext>
              </a:extLst>
            </p:cNvPr>
            <p:cNvSpPr/>
            <p:nvPr/>
          </p:nvSpPr>
          <p:spPr>
            <a:xfrm>
              <a:off x="3672010" y="3635948"/>
              <a:ext cx="53222" cy="5322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48">
              <a:extLst>
                <a:ext uri="{FF2B5EF4-FFF2-40B4-BE49-F238E27FC236}">
                  <a16:creationId xmlns:a16="http://schemas.microsoft.com/office/drawing/2014/main" id="{AC9990E2-370C-734B-0970-D21788DC875B}"/>
                </a:ext>
              </a:extLst>
            </p:cNvPr>
            <p:cNvSpPr/>
            <p:nvPr/>
          </p:nvSpPr>
          <p:spPr>
            <a:xfrm>
              <a:off x="5285021" y="3230316"/>
              <a:ext cx="53222" cy="53222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49">
              <a:extLst>
                <a:ext uri="{FF2B5EF4-FFF2-40B4-BE49-F238E27FC236}">
                  <a16:creationId xmlns:a16="http://schemas.microsoft.com/office/drawing/2014/main" id="{CFA3940B-8097-C61E-4F59-F57D325A0768}"/>
                </a:ext>
              </a:extLst>
            </p:cNvPr>
            <p:cNvSpPr/>
            <p:nvPr/>
          </p:nvSpPr>
          <p:spPr>
            <a:xfrm>
              <a:off x="5432425" y="3479415"/>
              <a:ext cx="53222" cy="53222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50">
              <a:extLst>
                <a:ext uri="{FF2B5EF4-FFF2-40B4-BE49-F238E27FC236}">
                  <a16:creationId xmlns:a16="http://schemas.microsoft.com/office/drawing/2014/main" id="{B3CD1E24-6B12-3E78-B530-43EED18077CC}"/>
                </a:ext>
              </a:extLst>
            </p:cNvPr>
            <p:cNvSpPr/>
            <p:nvPr/>
          </p:nvSpPr>
          <p:spPr>
            <a:xfrm>
              <a:off x="4574638" y="3506114"/>
              <a:ext cx="53222" cy="53222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51">
              <a:extLst>
                <a:ext uri="{FF2B5EF4-FFF2-40B4-BE49-F238E27FC236}">
                  <a16:creationId xmlns:a16="http://schemas.microsoft.com/office/drawing/2014/main" id="{A24B4CCC-F4D4-9DAA-376B-3628BECC0527}"/>
                </a:ext>
              </a:extLst>
            </p:cNvPr>
            <p:cNvSpPr/>
            <p:nvPr/>
          </p:nvSpPr>
          <p:spPr>
            <a:xfrm>
              <a:off x="2419641" y="3826988"/>
              <a:ext cx="53222" cy="53222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6" name="椭圆 52">
              <a:extLst>
                <a:ext uri="{FF2B5EF4-FFF2-40B4-BE49-F238E27FC236}">
                  <a16:creationId xmlns:a16="http://schemas.microsoft.com/office/drawing/2014/main" id="{7DCCEF67-FAB1-7EF5-30E0-4765C6A6681B}"/>
                </a:ext>
              </a:extLst>
            </p:cNvPr>
            <p:cNvSpPr/>
            <p:nvPr/>
          </p:nvSpPr>
          <p:spPr>
            <a:xfrm>
              <a:off x="2133791" y="2806726"/>
              <a:ext cx="53222" cy="53222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53">
              <a:extLst>
                <a:ext uri="{FF2B5EF4-FFF2-40B4-BE49-F238E27FC236}">
                  <a16:creationId xmlns:a16="http://schemas.microsoft.com/office/drawing/2014/main" id="{540A2083-745A-A6FF-524C-92DE631F4E3A}"/>
                </a:ext>
              </a:extLst>
            </p:cNvPr>
            <p:cNvSpPr/>
            <p:nvPr/>
          </p:nvSpPr>
          <p:spPr>
            <a:xfrm>
              <a:off x="3061163" y="3609469"/>
              <a:ext cx="53222" cy="53222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54">
              <a:extLst>
                <a:ext uri="{FF2B5EF4-FFF2-40B4-BE49-F238E27FC236}">
                  <a16:creationId xmlns:a16="http://schemas.microsoft.com/office/drawing/2014/main" id="{EC1A644A-C54D-C79B-D10C-A66534F5BE7B}"/>
                </a:ext>
              </a:extLst>
            </p:cNvPr>
            <p:cNvSpPr/>
            <p:nvPr/>
          </p:nvSpPr>
          <p:spPr>
            <a:xfrm>
              <a:off x="2810121" y="3085530"/>
              <a:ext cx="53222" cy="53222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55">
              <a:extLst>
                <a:ext uri="{FF2B5EF4-FFF2-40B4-BE49-F238E27FC236}">
                  <a16:creationId xmlns:a16="http://schemas.microsoft.com/office/drawing/2014/main" id="{E36BDC0A-575E-362A-E043-131035444A15}"/>
                </a:ext>
              </a:extLst>
            </p:cNvPr>
            <p:cNvSpPr/>
            <p:nvPr/>
          </p:nvSpPr>
          <p:spPr>
            <a:xfrm>
              <a:off x="4971734" y="3614433"/>
              <a:ext cx="53222" cy="53222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0" name="文本框 56">
            <a:extLst>
              <a:ext uri="{FF2B5EF4-FFF2-40B4-BE49-F238E27FC236}">
                <a16:creationId xmlns:a16="http://schemas.microsoft.com/office/drawing/2014/main" id="{B936520F-6CD1-3B05-0DF2-268436CED156}"/>
              </a:ext>
            </a:extLst>
          </p:cNvPr>
          <p:cNvSpPr txBox="1"/>
          <p:nvPr/>
        </p:nvSpPr>
        <p:spPr>
          <a:xfrm>
            <a:off x="1083584" y="1817221"/>
            <a:ext cx="352211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Part</a:t>
            </a:r>
            <a:r>
              <a:rPr lang="en-US" altLang="zh-CN" sz="6600" spc="100" dirty="0">
                <a:latin typeface="明兰" panose="02010600030101010101" pitchFamily="2" charset="-122"/>
                <a:ea typeface="明兰" panose="02010600030101010101" pitchFamily="2" charset="-122"/>
              </a:rPr>
              <a:t> </a:t>
            </a:r>
            <a:r>
              <a:rPr lang="en-US" altLang="zh-TW" sz="11500" spc="100" dirty="0">
                <a:latin typeface="明兰" panose="02010600030101010101" pitchFamily="2" charset="-122"/>
                <a:ea typeface="明兰" panose="02010600030101010101" pitchFamily="2" charset="-122"/>
              </a:rPr>
              <a:t>5</a:t>
            </a:r>
            <a:endParaRPr lang="zh-CN" altLang="en-US" sz="6600" spc="100" dirty="0">
              <a:latin typeface="明兰" panose="02010600030101010101" pitchFamily="2" charset="-122"/>
              <a:ea typeface="明兰" panose="02010600030101010101" pitchFamily="2" charset="-122"/>
            </a:endParaRPr>
          </a:p>
        </p:txBody>
      </p:sp>
      <p:cxnSp>
        <p:nvCxnSpPr>
          <p:cNvPr id="111" name="直接连接符 13">
            <a:extLst>
              <a:ext uri="{FF2B5EF4-FFF2-40B4-BE49-F238E27FC236}">
                <a16:creationId xmlns:a16="http://schemas.microsoft.com/office/drawing/2014/main" id="{E62A5A9F-44C4-5285-3F76-0B599C18C678}"/>
              </a:ext>
            </a:extLst>
          </p:cNvPr>
          <p:cNvCxnSpPr>
            <a:cxnSpLocks/>
          </p:cNvCxnSpPr>
          <p:nvPr/>
        </p:nvCxnSpPr>
        <p:spPr>
          <a:xfrm flipV="1">
            <a:off x="653814" y="3432172"/>
            <a:ext cx="5533825" cy="17470"/>
          </a:xfrm>
          <a:prstGeom prst="line">
            <a:avLst/>
          </a:prstGeom>
          <a:ln w="25400">
            <a:solidFill>
              <a:srgbClr val="0E0E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9521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78CC4BD3-F1BC-D07D-7557-ED1A96B9B316}"/>
              </a:ext>
            </a:extLst>
          </p:cNvPr>
          <p:cNvSpPr txBox="1"/>
          <p:nvPr/>
        </p:nvSpPr>
        <p:spPr>
          <a:xfrm>
            <a:off x="980553" y="893756"/>
            <a:ext cx="44010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Discussion(1/2)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DEC202C-32D5-6017-02F7-7D548D095E86}"/>
              </a:ext>
            </a:extLst>
          </p:cNvPr>
          <p:cNvSpPr txBox="1"/>
          <p:nvPr/>
        </p:nvSpPr>
        <p:spPr>
          <a:xfrm>
            <a:off x="897345" y="1807481"/>
            <a:ext cx="10415586" cy="9616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 the increased complexity and miniaturization of implantable devices, there are new challenges for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packaging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Current work is thus exploring new methods for realizing packaging solutions that are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biocompatible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remain reliable for decades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6A0B190-03BF-8581-6EEE-8973AAE32F5F}"/>
              </a:ext>
            </a:extLst>
          </p:cNvPr>
          <p:cNvSpPr txBox="1"/>
          <p:nvPr/>
        </p:nvSpPr>
        <p:spPr>
          <a:xfrm>
            <a:off x="888207" y="2843772"/>
            <a:ext cx="10415586" cy="31630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aim of emerging BMI technologies is to </a:t>
            </a:r>
            <a:r>
              <a:rPr lang="en-US" altLang="zh-TW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 the overall performance whilst maintaining safety</a:t>
            </a: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encompasses : 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arenR"/>
            </a:pP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chronic reliability</a:t>
            </a:r>
            <a:endParaRPr lang="en-US" altLang="zh-TW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arenR"/>
            </a:pP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 bandwidth (useful information transfer rate)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arenR"/>
            </a:pP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 accuracy/confidence level</a:t>
            </a:r>
            <a:endParaRPr lang="en-US" altLang="zh-TW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Combining BMI with neuromorphic computing architectures to </a:t>
            </a:r>
            <a:r>
              <a:rPr lang="en-US" altLang="zh-TW" sz="22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machine learning models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neural information decoding while </a:t>
            </a:r>
            <a:r>
              <a:rPr lang="en-US" altLang="zh-TW" sz="22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saving on power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TW" sz="22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area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also an emerging trend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29F2825-E3AF-B39A-F546-3AAE4F5D7349}"/>
              </a:ext>
            </a:extLst>
          </p:cNvPr>
          <p:cNvSpPr txBox="1"/>
          <p:nvPr/>
        </p:nvSpPr>
        <p:spPr>
          <a:xfrm>
            <a:off x="11814114" y="64886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09481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78CC4BD3-F1BC-D07D-7557-ED1A96B9B316}"/>
              </a:ext>
            </a:extLst>
          </p:cNvPr>
          <p:cNvSpPr txBox="1"/>
          <p:nvPr/>
        </p:nvSpPr>
        <p:spPr>
          <a:xfrm>
            <a:off x="980553" y="893756"/>
            <a:ext cx="43439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Discussion(2/2)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DEC202C-32D5-6017-02F7-7D548D095E86}"/>
              </a:ext>
            </a:extLst>
          </p:cNvPr>
          <p:cNvSpPr txBox="1"/>
          <p:nvPr/>
        </p:nvSpPr>
        <p:spPr>
          <a:xfrm>
            <a:off x="677609" y="1687367"/>
            <a:ext cx="10817732" cy="40863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 increased complexity in BMI devices come challenges with the implantation itself.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can a soft, flexible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probe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delicate microwire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probe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be implanted </a:t>
            </a:r>
            <a:r>
              <a:rPr lang="en-US" altLang="zh-TW" sz="22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without buckling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can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tiny implants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 positioned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? 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has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motivated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parallel efforts on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surgical workflow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 for each new device, we are also seeing a companion surgical method being developed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machine-inspired robot inserting neural threads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laser ablation surgery or an anti-buckling mechanism for microwire insertion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neurovascular surgery for stent rode device insertion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shuttle-based delivery mechanism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injectable devices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7346DB9-D449-9D11-75BB-914AAE14CF3C}"/>
              </a:ext>
            </a:extLst>
          </p:cNvPr>
          <p:cNvSpPr txBox="1"/>
          <p:nvPr/>
        </p:nvSpPr>
        <p:spPr>
          <a:xfrm>
            <a:off x="11814114" y="64886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964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椭圆 9">
            <a:extLst>
              <a:ext uri="{FF2B5EF4-FFF2-40B4-BE49-F238E27FC236}">
                <a16:creationId xmlns:a16="http://schemas.microsoft.com/office/drawing/2014/main" id="{35C3F1FD-D3C3-78F4-50F7-C931CCC9B770}"/>
              </a:ext>
            </a:extLst>
          </p:cNvPr>
          <p:cNvSpPr/>
          <p:nvPr/>
        </p:nvSpPr>
        <p:spPr>
          <a:xfrm>
            <a:off x="6187639" y="3343275"/>
            <a:ext cx="177794" cy="177794"/>
          </a:xfrm>
          <a:prstGeom prst="ellipse">
            <a:avLst/>
          </a:prstGeom>
          <a:solidFill>
            <a:srgbClr val="0E0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10">
            <a:extLst>
              <a:ext uri="{FF2B5EF4-FFF2-40B4-BE49-F238E27FC236}">
                <a16:creationId xmlns:a16="http://schemas.microsoft.com/office/drawing/2014/main" id="{02092594-923F-DAAA-ECC1-F493A43592A8}"/>
              </a:ext>
            </a:extLst>
          </p:cNvPr>
          <p:cNvSpPr txBox="1"/>
          <p:nvPr/>
        </p:nvSpPr>
        <p:spPr>
          <a:xfrm>
            <a:off x="6796585" y="2915885"/>
            <a:ext cx="47205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Conclusion</a:t>
            </a:r>
            <a:endParaRPr lang="zh-CN" altLang="en-US" sz="5400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84" name="组合 28">
            <a:extLst>
              <a:ext uri="{FF2B5EF4-FFF2-40B4-BE49-F238E27FC236}">
                <a16:creationId xmlns:a16="http://schemas.microsoft.com/office/drawing/2014/main" id="{2956B51D-A926-AD66-5AFA-D78B9664F996}"/>
              </a:ext>
            </a:extLst>
          </p:cNvPr>
          <p:cNvGrpSpPr/>
          <p:nvPr/>
        </p:nvGrpSpPr>
        <p:grpSpPr>
          <a:xfrm>
            <a:off x="2057454" y="2703348"/>
            <a:ext cx="3871464" cy="1366210"/>
            <a:chOff x="2057454" y="2646587"/>
            <a:chExt cx="3871464" cy="1366210"/>
          </a:xfrm>
        </p:grpSpPr>
        <p:sp>
          <p:nvSpPr>
            <p:cNvPr id="85" name="椭圆 16">
              <a:extLst>
                <a:ext uri="{FF2B5EF4-FFF2-40B4-BE49-F238E27FC236}">
                  <a16:creationId xmlns:a16="http://schemas.microsoft.com/office/drawing/2014/main" id="{1D236180-C58A-50F1-8EE1-5FA3B4ACC6F5}"/>
                </a:ext>
              </a:extLst>
            </p:cNvPr>
            <p:cNvSpPr/>
            <p:nvPr/>
          </p:nvSpPr>
          <p:spPr>
            <a:xfrm>
              <a:off x="2462789" y="2751713"/>
              <a:ext cx="90000" cy="90000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17">
              <a:extLst>
                <a:ext uri="{FF2B5EF4-FFF2-40B4-BE49-F238E27FC236}">
                  <a16:creationId xmlns:a16="http://schemas.microsoft.com/office/drawing/2014/main" id="{5B31F9A1-B925-CB86-C163-FD3149B7ACDC}"/>
                </a:ext>
              </a:extLst>
            </p:cNvPr>
            <p:cNvSpPr/>
            <p:nvPr/>
          </p:nvSpPr>
          <p:spPr>
            <a:xfrm>
              <a:off x="3585145" y="3115424"/>
              <a:ext cx="86727" cy="86727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18">
              <a:extLst>
                <a:ext uri="{FF2B5EF4-FFF2-40B4-BE49-F238E27FC236}">
                  <a16:creationId xmlns:a16="http://schemas.microsoft.com/office/drawing/2014/main" id="{8F653519-6915-89D8-5F5A-05C3CD05E16B}"/>
                </a:ext>
              </a:extLst>
            </p:cNvPr>
            <p:cNvSpPr/>
            <p:nvPr/>
          </p:nvSpPr>
          <p:spPr>
            <a:xfrm>
              <a:off x="4404884" y="3255982"/>
              <a:ext cx="83455" cy="83455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19">
              <a:extLst>
                <a:ext uri="{FF2B5EF4-FFF2-40B4-BE49-F238E27FC236}">
                  <a16:creationId xmlns:a16="http://schemas.microsoft.com/office/drawing/2014/main" id="{08B8DF63-E497-FA89-C0FC-16BAA0398278}"/>
                </a:ext>
              </a:extLst>
            </p:cNvPr>
            <p:cNvSpPr/>
            <p:nvPr/>
          </p:nvSpPr>
          <p:spPr>
            <a:xfrm>
              <a:off x="3570425" y="3641186"/>
              <a:ext cx="80182" cy="8018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20">
              <a:extLst>
                <a:ext uri="{FF2B5EF4-FFF2-40B4-BE49-F238E27FC236}">
                  <a16:creationId xmlns:a16="http://schemas.microsoft.com/office/drawing/2014/main" id="{A4CB9BC0-B566-3BC4-1EBC-3870D36126C0}"/>
                </a:ext>
              </a:extLst>
            </p:cNvPr>
            <p:cNvSpPr/>
            <p:nvPr/>
          </p:nvSpPr>
          <p:spPr>
            <a:xfrm>
              <a:off x="5595571" y="3274689"/>
              <a:ext cx="76909" cy="76909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21">
              <a:extLst>
                <a:ext uri="{FF2B5EF4-FFF2-40B4-BE49-F238E27FC236}">
                  <a16:creationId xmlns:a16="http://schemas.microsoft.com/office/drawing/2014/main" id="{A958B577-5F84-750F-644D-C8DF7E70E358}"/>
                </a:ext>
              </a:extLst>
            </p:cNvPr>
            <p:cNvSpPr/>
            <p:nvPr/>
          </p:nvSpPr>
          <p:spPr>
            <a:xfrm>
              <a:off x="5883199" y="3467720"/>
              <a:ext cx="45719" cy="45719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22">
              <a:extLst>
                <a:ext uri="{FF2B5EF4-FFF2-40B4-BE49-F238E27FC236}">
                  <a16:creationId xmlns:a16="http://schemas.microsoft.com/office/drawing/2014/main" id="{C0EEA742-A022-84FB-8487-3C196286BF7C}"/>
                </a:ext>
              </a:extLst>
            </p:cNvPr>
            <p:cNvSpPr/>
            <p:nvPr/>
          </p:nvSpPr>
          <p:spPr>
            <a:xfrm>
              <a:off x="4201455" y="3552144"/>
              <a:ext cx="70364" cy="70364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23">
              <a:extLst>
                <a:ext uri="{FF2B5EF4-FFF2-40B4-BE49-F238E27FC236}">
                  <a16:creationId xmlns:a16="http://schemas.microsoft.com/office/drawing/2014/main" id="{8C69CE04-B263-E25D-DDA2-171631C6A442}"/>
                </a:ext>
              </a:extLst>
            </p:cNvPr>
            <p:cNvSpPr/>
            <p:nvPr/>
          </p:nvSpPr>
          <p:spPr>
            <a:xfrm>
              <a:off x="2443111" y="3945706"/>
              <a:ext cx="67091" cy="67091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3" name="椭圆 24">
              <a:extLst>
                <a:ext uri="{FF2B5EF4-FFF2-40B4-BE49-F238E27FC236}">
                  <a16:creationId xmlns:a16="http://schemas.microsoft.com/office/drawing/2014/main" id="{8AC95A8D-16DD-5A73-72D6-7C869993661E}"/>
                </a:ext>
              </a:extLst>
            </p:cNvPr>
            <p:cNvSpPr/>
            <p:nvPr/>
          </p:nvSpPr>
          <p:spPr>
            <a:xfrm>
              <a:off x="2057454" y="2646587"/>
              <a:ext cx="63818" cy="63818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25">
              <a:extLst>
                <a:ext uri="{FF2B5EF4-FFF2-40B4-BE49-F238E27FC236}">
                  <a16:creationId xmlns:a16="http://schemas.microsoft.com/office/drawing/2014/main" id="{A947C643-A210-D0E3-E88A-233457AA139E}"/>
                </a:ext>
              </a:extLst>
            </p:cNvPr>
            <p:cNvSpPr/>
            <p:nvPr/>
          </p:nvSpPr>
          <p:spPr>
            <a:xfrm>
              <a:off x="3089738" y="3647569"/>
              <a:ext cx="60545" cy="60545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5" name="椭圆 26">
              <a:extLst>
                <a:ext uri="{FF2B5EF4-FFF2-40B4-BE49-F238E27FC236}">
                  <a16:creationId xmlns:a16="http://schemas.microsoft.com/office/drawing/2014/main" id="{70A587A5-A9CD-2DD2-0861-3DCEB531078B}"/>
                </a:ext>
              </a:extLst>
            </p:cNvPr>
            <p:cNvSpPr/>
            <p:nvPr/>
          </p:nvSpPr>
          <p:spPr>
            <a:xfrm>
              <a:off x="2779641" y="3085530"/>
              <a:ext cx="57273" cy="57273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27">
              <a:extLst>
                <a:ext uri="{FF2B5EF4-FFF2-40B4-BE49-F238E27FC236}">
                  <a16:creationId xmlns:a16="http://schemas.microsoft.com/office/drawing/2014/main" id="{B1C5C1C2-6943-D14F-1731-B3AB9B54223D}"/>
                </a:ext>
              </a:extLst>
            </p:cNvPr>
            <p:cNvSpPr/>
            <p:nvPr/>
          </p:nvSpPr>
          <p:spPr>
            <a:xfrm>
              <a:off x="4971733" y="3576882"/>
              <a:ext cx="54000" cy="54000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7" name="组合 43">
            <a:extLst>
              <a:ext uri="{FF2B5EF4-FFF2-40B4-BE49-F238E27FC236}">
                <a16:creationId xmlns:a16="http://schemas.microsoft.com/office/drawing/2014/main" id="{9F277DFF-DF43-C66D-293B-F1F001877127}"/>
              </a:ext>
            </a:extLst>
          </p:cNvPr>
          <p:cNvGrpSpPr/>
          <p:nvPr/>
        </p:nvGrpSpPr>
        <p:grpSpPr>
          <a:xfrm>
            <a:off x="2662550" y="2972994"/>
            <a:ext cx="2720704" cy="871348"/>
            <a:chOff x="2133791" y="2806726"/>
            <a:chExt cx="3351856" cy="1073484"/>
          </a:xfrm>
        </p:grpSpPr>
        <p:sp>
          <p:nvSpPr>
            <p:cNvPr id="98" name="椭圆 44">
              <a:extLst>
                <a:ext uri="{FF2B5EF4-FFF2-40B4-BE49-F238E27FC236}">
                  <a16:creationId xmlns:a16="http://schemas.microsoft.com/office/drawing/2014/main" id="{9CB3DE1C-D4F7-0993-3D78-4F676FBB0D4A}"/>
                </a:ext>
              </a:extLst>
            </p:cNvPr>
            <p:cNvSpPr/>
            <p:nvPr/>
          </p:nvSpPr>
          <p:spPr>
            <a:xfrm>
              <a:off x="2653368" y="2894140"/>
              <a:ext cx="53222" cy="53222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45">
              <a:extLst>
                <a:ext uri="{FF2B5EF4-FFF2-40B4-BE49-F238E27FC236}">
                  <a16:creationId xmlns:a16="http://schemas.microsoft.com/office/drawing/2014/main" id="{5A96F101-8746-AB93-C185-8CDBD1040A48}"/>
                </a:ext>
              </a:extLst>
            </p:cNvPr>
            <p:cNvSpPr/>
            <p:nvPr/>
          </p:nvSpPr>
          <p:spPr>
            <a:xfrm>
              <a:off x="3810450" y="3115424"/>
              <a:ext cx="53222" cy="53222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46">
              <a:extLst>
                <a:ext uri="{FF2B5EF4-FFF2-40B4-BE49-F238E27FC236}">
                  <a16:creationId xmlns:a16="http://schemas.microsoft.com/office/drawing/2014/main" id="{0430EB6F-F36C-D93E-FDE6-0DBA653C5439}"/>
                </a:ext>
              </a:extLst>
            </p:cNvPr>
            <p:cNvSpPr/>
            <p:nvPr/>
          </p:nvSpPr>
          <p:spPr>
            <a:xfrm>
              <a:off x="4795058" y="3166540"/>
              <a:ext cx="53222" cy="53222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47">
              <a:extLst>
                <a:ext uri="{FF2B5EF4-FFF2-40B4-BE49-F238E27FC236}">
                  <a16:creationId xmlns:a16="http://schemas.microsoft.com/office/drawing/2014/main" id="{F726B124-8DAB-7F53-915F-E1D69C708BEE}"/>
                </a:ext>
              </a:extLst>
            </p:cNvPr>
            <p:cNvSpPr/>
            <p:nvPr/>
          </p:nvSpPr>
          <p:spPr>
            <a:xfrm>
              <a:off x="3672010" y="3635948"/>
              <a:ext cx="53222" cy="5322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48">
              <a:extLst>
                <a:ext uri="{FF2B5EF4-FFF2-40B4-BE49-F238E27FC236}">
                  <a16:creationId xmlns:a16="http://schemas.microsoft.com/office/drawing/2014/main" id="{AC9990E2-370C-734B-0970-D21788DC875B}"/>
                </a:ext>
              </a:extLst>
            </p:cNvPr>
            <p:cNvSpPr/>
            <p:nvPr/>
          </p:nvSpPr>
          <p:spPr>
            <a:xfrm>
              <a:off x="5285021" y="3230316"/>
              <a:ext cx="53222" cy="53222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49">
              <a:extLst>
                <a:ext uri="{FF2B5EF4-FFF2-40B4-BE49-F238E27FC236}">
                  <a16:creationId xmlns:a16="http://schemas.microsoft.com/office/drawing/2014/main" id="{CFA3940B-8097-C61E-4F59-F57D325A0768}"/>
                </a:ext>
              </a:extLst>
            </p:cNvPr>
            <p:cNvSpPr/>
            <p:nvPr/>
          </p:nvSpPr>
          <p:spPr>
            <a:xfrm>
              <a:off x="5432425" y="3479415"/>
              <a:ext cx="53222" cy="53222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50">
              <a:extLst>
                <a:ext uri="{FF2B5EF4-FFF2-40B4-BE49-F238E27FC236}">
                  <a16:creationId xmlns:a16="http://schemas.microsoft.com/office/drawing/2014/main" id="{B3CD1E24-6B12-3E78-B530-43EED18077CC}"/>
                </a:ext>
              </a:extLst>
            </p:cNvPr>
            <p:cNvSpPr/>
            <p:nvPr/>
          </p:nvSpPr>
          <p:spPr>
            <a:xfrm>
              <a:off x="4574638" y="3506114"/>
              <a:ext cx="53222" cy="53222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51">
              <a:extLst>
                <a:ext uri="{FF2B5EF4-FFF2-40B4-BE49-F238E27FC236}">
                  <a16:creationId xmlns:a16="http://schemas.microsoft.com/office/drawing/2014/main" id="{A24B4CCC-F4D4-9DAA-376B-3628BECC0527}"/>
                </a:ext>
              </a:extLst>
            </p:cNvPr>
            <p:cNvSpPr/>
            <p:nvPr/>
          </p:nvSpPr>
          <p:spPr>
            <a:xfrm>
              <a:off x="2419641" y="3826988"/>
              <a:ext cx="53222" cy="53222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6" name="椭圆 52">
              <a:extLst>
                <a:ext uri="{FF2B5EF4-FFF2-40B4-BE49-F238E27FC236}">
                  <a16:creationId xmlns:a16="http://schemas.microsoft.com/office/drawing/2014/main" id="{7DCCEF67-FAB1-7EF5-30E0-4765C6A6681B}"/>
                </a:ext>
              </a:extLst>
            </p:cNvPr>
            <p:cNvSpPr/>
            <p:nvPr/>
          </p:nvSpPr>
          <p:spPr>
            <a:xfrm>
              <a:off x="2133791" y="2806726"/>
              <a:ext cx="53222" cy="53222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53">
              <a:extLst>
                <a:ext uri="{FF2B5EF4-FFF2-40B4-BE49-F238E27FC236}">
                  <a16:creationId xmlns:a16="http://schemas.microsoft.com/office/drawing/2014/main" id="{540A2083-745A-A6FF-524C-92DE631F4E3A}"/>
                </a:ext>
              </a:extLst>
            </p:cNvPr>
            <p:cNvSpPr/>
            <p:nvPr/>
          </p:nvSpPr>
          <p:spPr>
            <a:xfrm>
              <a:off x="3061163" y="3609469"/>
              <a:ext cx="53222" cy="53222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54">
              <a:extLst>
                <a:ext uri="{FF2B5EF4-FFF2-40B4-BE49-F238E27FC236}">
                  <a16:creationId xmlns:a16="http://schemas.microsoft.com/office/drawing/2014/main" id="{EC1A644A-C54D-C79B-D10C-A66534F5BE7B}"/>
                </a:ext>
              </a:extLst>
            </p:cNvPr>
            <p:cNvSpPr/>
            <p:nvPr/>
          </p:nvSpPr>
          <p:spPr>
            <a:xfrm>
              <a:off x="2810121" y="3085530"/>
              <a:ext cx="53222" cy="53222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55">
              <a:extLst>
                <a:ext uri="{FF2B5EF4-FFF2-40B4-BE49-F238E27FC236}">
                  <a16:creationId xmlns:a16="http://schemas.microsoft.com/office/drawing/2014/main" id="{E36BDC0A-575E-362A-E043-131035444A15}"/>
                </a:ext>
              </a:extLst>
            </p:cNvPr>
            <p:cNvSpPr/>
            <p:nvPr/>
          </p:nvSpPr>
          <p:spPr>
            <a:xfrm>
              <a:off x="4971734" y="3614433"/>
              <a:ext cx="53222" cy="53222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0" name="文本框 56">
            <a:extLst>
              <a:ext uri="{FF2B5EF4-FFF2-40B4-BE49-F238E27FC236}">
                <a16:creationId xmlns:a16="http://schemas.microsoft.com/office/drawing/2014/main" id="{B936520F-6CD1-3B05-0DF2-268436CED156}"/>
              </a:ext>
            </a:extLst>
          </p:cNvPr>
          <p:cNvSpPr txBox="1"/>
          <p:nvPr/>
        </p:nvSpPr>
        <p:spPr>
          <a:xfrm>
            <a:off x="1083584" y="1817221"/>
            <a:ext cx="352211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Part</a:t>
            </a:r>
            <a:r>
              <a:rPr lang="en-US" altLang="zh-CN" sz="6600" spc="100" dirty="0">
                <a:latin typeface="明兰" panose="02010600030101010101" pitchFamily="2" charset="-122"/>
                <a:ea typeface="明兰" panose="02010600030101010101" pitchFamily="2" charset="-122"/>
              </a:rPr>
              <a:t> </a:t>
            </a:r>
            <a:r>
              <a:rPr lang="en-US" altLang="zh-TW" sz="11500" spc="100" dirty="0">
                <a:latin typeface="明兰" panose="02010600030101010101" pitchFamily="2" charset="-122"/>
                <a:ea typeface="明兰" panose="02010600030101010101" pitchFamily="2" charset="-122"/>
              </a:rPr>
              <a:t>6</a:t>
            </a:r>
            <a:endParaRPr lang="zh-CN" altLang="en-US" sz="6600" spc="100" dirty="0">
              <a:latin typeface="明兰" panose="02010600030101010101" pitchFamily="2" charset="-122"/>
              <a:ea typeface="明兰" panose="02010600030101010101" pitchFamily="2" charset="-122"/>
            </a:endParaRPr>
          </a:p>
        </p:txBody>
      </p:sp>
      <p:cxnSp>
        <p:nvCxnSpPr>
          <p:cNvPr id="111" name="直接连接符 13">
            <a:extLst>
              <a:ext uri="{FF2B5EF4-FFF2-40B4-BE49-F238E27FC236}">
                <a16:creationId xmlns:a16="http://schemas.microsoft.com/office/drawing/2014/main" id="{E62A5A9F-44C4-5285-3F76-0B599C18C678}"/>
              </a:ext>
            </a:extLst>
          </p:cNvPr>
          <p:cNvCxnSpPr>
            <a:cxnSpLocks/>
          </p:cNvCxnSpPr>
          <p:nvPr/>
        </p:nvCxnSpPr>
        <p:spPr>
          <a:xfrm flipV="1">
            <a:off x="653814" y="3432172"/>
            <a:ext cx="5533825" cy="17470"/>
          </a:xfrm>
          <a:prstGeom prst="line">
            <a:avLst/>
          </a:prstGeom>
          <a:ln w="25400">
            <a:solidFill>
              <a:srgbClr val="0E0E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1657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78CC4BD3-F1BC-D07D-7557-ED1A96B9B316}"/>
              </a:ext>
            </a:extLst>
          </p:cNvPr>
          <p:cNvSpPr txBox="1"/>
          <p:nvPr/>
        </p:nvSpPr>
        <p:spPr>
          <a:xfrm>
            <a:off x="980554" y="893756"/>
            <a:ext cx="3724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Conclusion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DEC202C-32D5-6017-02F7-7D548D095E86}"/>
              </a:ext>
            </a:extLst>
          </p:cNvPr>
          <p:cNvSpPr txBox="1"/>
          <p:nvPr/>
        </p:nvSpPr>
        <p:spPr>
          <a:xfrm>
            <a:off x="799023" y="1744125"/>
            <a:ext cx="10593954" cy="15179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most recent advances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implantable BMIs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have been in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two key directions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228600" indent="-4572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optimizing performance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existing neural interfacing technologies </a:t>
            </a:r>
          </a:p>
          <a:p>
            <a:pPr marL="228600" indent="-4572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developing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new neural interface technologies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allow for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and/or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new surgical workflows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B6DCA4D-94EB-23EA-3B45-A90145B5E11A}"/>
              </a:ext>
            </a:extLst>
          </p:cNvPr>
          <p:cNvSpPr txBox="1"/>
          <p:nvPr/>
        </p:nvSpPr>
        <p:spPr>
          <a:xfrm>
            <a:off x="799023" y="3548080"/>
            <a:ext cx="10415586" cy="22013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medical applications in general, </a:t>
            </a:r>
            <a:r>
              <a:rPr lang="en-US" altLang="zh-TW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clinical necessity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primary driver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with validation studies establishing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technology maturity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scientific viability</a:t>
            </a:r>
            <a:endParaRPr lang="en-US" altLang="zh-TW" sz="22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 is crucial to assess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development cost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healthcare economics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viability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workflow integration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BMIs and potential applications pose several </a:t>
            </a:r>
            <a:r>
              <a:rPr lang="en-US" altLang="zh-TW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ethical concerns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including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agency/autonomy of the user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enhancement limitations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perception of normality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privacy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equality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216EC31-8E00-D399-FFD5-B3A5EDE10750}"/>
              </a:ext>
            </a:extLst>
          </p:cNvPr>
          <p:cNvSpPr txBox="1"/>
          <p:nvPr/>
        </p:nvSpPr>
        <p:spPr>
          <a:xfrm>
            <a:off x="11814114" y="64886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0913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56">
            <a:extLst>
              <a:ext uri="{FF2B5EF4-FFF2-40B4-BE49-F238E27FC236}">
                <a16:creationId xmlns:a16="http://schemas.microsoft.com/office/drawing/2014/main" id="{D07F6868-9605-D85E-8EFE-92118E35EEB2}"/>
              </a:ext>
            </a:extLst>
          </p:cNvPr>
          <p:cNvSpPr txBox="1"/>
          <p:nvPr/>
        </p:nvSpPr>
        <p:spPr>
          <a:xfrm>
            <a:off x="4117076" y="3056085"/>
            <a:ext cx="35221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spc="100" dirty="0">
                <a:latin typeface="明兰" panose="02010600030101010101" pitchFamily="2" charset="-122"/>
                <a:ea typeface="明兰" panose="02010600030101010101" pitchFamily="2" charset="-122"/>
              </a:rPr>
              <a:t>The End</a:t>
            </a:r>
            <a:endParaRPr lang="zh-CN" altLang="en-US" sz="6600" spc="100" dirty="0">
              <a:latin typeface="明兰" panose="02010600030101010101" pitchFamily="2" charset="-122"/>
              <a:ea typeface="明兰" panose="02010600030101010101" pitchFamily="2" charset="-122"/>
            </a:endParaRPr>
          </a:p>
        </p:txBody>
      </p:sp>
      <p:sp>
        <p:nvSpPr>
          <p:cNvPr id="3" name="綵帶: 向下傾斜 2">
            <a:extLst>
              <a:ext uri="{FF2B5EF4-FFF2-40B4-BE49-F238E27FC236}">
                <a16:creationId xmlns:a16="http://schemas.microsoft.com/office/drawing/2014/main" id="{DE3067CC-5DEE-9BFC-70C8-74DE8DA7BF84}"/>
              </a:ext>
            </a:extLst>
          </p:cNvPr>
          <p:cNvSpPr/>
          <p:nvPr/>
        </p:nvSpPr>
        <p:spPr>
          <a:xfrm>
            <a:off x="2038637" y="2435941"/>
            <a:ext cx="7678993" cy="1986117"/>
          </a:xfrm>
          <a:prstGeom prst="ribb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Picture 2" descr="應修科目及學分表(大學部)">
            <a:extLst>
              <a:ext uri="{FF2B5EF4-FFF2-40B4-BE49-F238E27FC236}">
                <a16:creationId xmlns:a16="http://schemas.microsoft.com/office/drawing/2014/main" id="{6BF7E3A1-7B51-B371-DDA3-30F765DE9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848" y="4411542"/>
            <a:ext cx="1636579" cy="16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678BE453-9C0D-DDE8-D814-14288868BB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224" y="1324847"/>
            <a:ext cx="4078596" cy="105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55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504B666E-5402-BCB9-D05E-25DC1B711736}"/>
              </a:ext>
            </a:extLst>
          </p:cNvPr>
          <p:cNvSpPr txBox="1"/>
          <p:nvPr/>
        </p:nvSpPr>
        <p:spPr>
          <a:xfrm>
            <a:off x="898424" y="724284"/>
            <a:ext cx="22947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</a:rPr>
              <a:t>O</a:t>
            </a:r>
            <a:r>
              <a:rPr lang="en-US" altLang="zh-CN" sz="4000" b="1" spc="100" dirty="0">
                <a:latin typeface="Times New Roman" panose="02020603050405020304" pitchFamily="18" charset="0"/>
                <a:ea typeface="明兰" panose="02010600030101010101" pitchFamily="2" charset="-122"/>
              </a:rPr>
              <a:t>utline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</a:endParaRPr>
          </a:p>
        </p:txBody>
      </p:sp>
      <p:grpSp>
        <p:nvGrpSpPr>
          <p:cNvPr id="7" name="组合 1">
            <a:extLst>
              <a:ext uri="{FF2B5EF4-FFF2-40B4-BE49-F238E27FC236}">
                <a16:creationId xmlns:a16="http://schemas.microsoft.com/office/drawing/2014/main" id="{8D571152-A096-B02E-736E-D290194BB9DA}"/>
              </a:ext>
            </a:extLst>
          </p:cNvPr>
          <p:cNvGrpSpPr/>
          <p:nvPr/>
        </p:nvGrpSpPr>
        <p:grpSpPr>
          <a:xfrm>
            <a:off x="1494480" y="1795409"/>
            <a:ext cx="3377168" cy="811736"/>
            <a:chOff x="6554232" y="1886931"/>
            <a:chExt cx="3377168" cy="811736"/>
          </a:xfrm>
        </p:grpSpPr>
        <p:sp>
          <p:nvSpPr>
            <p:cNvPr id="10" name="文本框 45">
              <a:extLst>
                <a:ext uri="{FF2B5EF4-FFF2-40B4-BE49-F238E27FC236}">
                  <a16:creationId xmlns:a16="http://schemas.microsoft.com/office/drawing/2014/main" id="{6BC5E64B-B9FB-5A9E-FB00-023419149A26}"/>
                </a:ext>
              </a:extLst>
            </p:cNvPr>
            <p:cNvSpPr txBox="1"/>
            <p:nvPr/>
          </p:nvSpPr>
          <p:spPr>
            <a:xfrm>
              <a:off x="6587565" y="1931248"/>
              <a:ext cx="5686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latin typeface="Impact" panose="020B0806030902050204" pitchFamily="34" charset="0"/>
                  <a:ea typeface="明兰" panose="02010600030101010101" pitchFamily="2" charset="-122"/>
                </a:rPr>
                <a:t>1</a:t>
              </a:r>
              <a:endParaRPr lang="zh-CN" altLang="en-US" sz="4000" dirty="0">
                <a:latin typeface="Impact" panose="020B0806030902050204" pitchFamily="34" charset="0"/>
                <a:ea typeface="明兰" panose="02010600030101010101" pitchFamily="2" charset="-122"/>
              </a:endParaRPr>
            </a:p>
          </p:txBody>
        </p:sp>
        <p:cxnSp>
          <p:nvCxnSpPr>
            <p:cNvPr id="11" name="直接连接符 47">
              <a:extLst>
                <a:ext uri="{FF2B5EF4-FFF2-40B4-BE49-F238E27FC236}">
                  <a16:creationId xmlns:a16="http://schemas.microsoft.com/office/drawing/2014/main" id="{10D54FBA-9CEE-50D7-B6C0-F7FC87428F11}"/>
                </a:ext>
              </a:extLst>
            </p:cNvPr>
            <p:cNvCxnSpPr/>
            <p:nvPr/>
          </p:nvCxnSpPr>
          <p:spPr>
            <a:xfrm flipH="1">
              <a:off x="6554699" y="2099356"/>
              <a:ext cx="538462" cy="5440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54">
              <a:extLst>
                <a:ext uri="{FF2B5EF4-FFF2-40B4-BE49-F238E27FC236}">
                  <a16:creationId xmlns:a16="http://schemas.microsoft.com/office/drawing/2014/main" id="{01BFF028-8686-5C8A-3A2B-4EB7D8BBC6ED}"/>
                </a:ext>
              </a:extLst>
            </p:cNvPr>
            <p:cNvSpPr/>
            <p:nvPr/>
          </p:nvSpPr>
          <p:spPr>
            <a:xfrm>
              <a:off x="7029707" y="1886931"/>
              <a:ext cx="87584" cy="87584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55">
              <a:extLst>
                <a:ext uri="{FF2B5EF4-FFF2-40B4-BE49-F238E27FC236}">
                  <a16:creationId xmlns:a16="http://schemas.microsoft.com/office/drawing/2014/main" id="{DDE3D169-9119-430B-C180-52E1EA1A0118}"/>
                </a:ext>
              </a:extLst>
            </p:cNvPr>
            <p:cNvSpPr/>
            <p:nvPr/>
          </p:nvSpPr>
          <p:spPr>
            <a:xfrm>
              <a:off x="6692102" y="2630246"/>
              <a:ext cx="68421" cy="68421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56">
              <a:extLst>
                <a:ext uri="{FF2B5EF4-FFF2-40B4-BE49-F238E27FC236}">
                  <a16:creationId xmlns:a16="http://schemas.microsoft.com/office/drawing/2014/main" id="{60ADF8EE-A4F7-4B91-5A83-531A127697E0}"/>
                </a:ext>
              </a:extLst>
            </p:cNvPr>
            <p:cNvSpPr/>
            <p:nvPr/>
          </p:nvSpPr>
          <p:spPr>
            <a:xfrm>
              <a:off x="6554232" y="2332087"/>
              <a:ext cx="47921" cy="47921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99">
              <a:extLst>
                <a:ext uri="{FF2B5EF4-FFF2-40B4-BE49-F238E27FC236}">
                  <a16:creationId xmlns:a16="http://schemas.microsoft.com/office/drawing/2014/main" id="{A6452385-1987-0E6D-A44D-3198A978C7FA}"/>
                </a:ext>
              </a:extLst>
            </p:cNvPr>
            <p:cNvSpPr txBox="1"/>
            <p:nvPr/>
          </p:nvSpPr>
          <p:spPr>
            <a:xfrm>
              <a:off x="7418898" y="2165533"/>
              <a:ext cx="25125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spc="100" dirty="0">
                  <a:latin typeface="Times New Roman" panose="02020603050405020304" pitchFamily="18" charset="0"/>
                  <a:ea typeface="明兰" panose="02010600030101010101" pitchFamily="2" charset="-122"/>
                </a:rPr>
                <a:t>Introduction</a:t>
              </a:r>
              <a:endParaRPr lang="zh-CN" altLang="en-US" sz="2800" spc="100" dirty="0">
                <a:latin typeface="Times New Roman" panose="02020603050405020304" pitchFamily="18" charset="0"/>
                <a:ea typeface="明兰" panose="02010600030101010101" pitchFamily="2" charset="-122"/>
              </a:endParaRPr>
            </a:p>
          </p:txBody>
        </p:sp>
      </p:grpSp>
      <p:grpSp>
        <p:nvGrpSpPr>
          <p:cNvPr id="16" name="组合 2">
            <a:extLst>
              <a:ext uri="{FF2B5EF4-FFF2-40B4-BE49-F238E27FC236}">
                <a16:creationId xmlns:a16="http://schemas.microsoft.com/office/drawing/2014/main" id="{133B93F5-B60B-3AE3-0C5C-4133E6F7951E}"/>
              </a:ext>
            </a:extLst>
          </p:cNvPr>
          <p:cNvGrpSpPr/>
          <p:nvPr/>
        </p:nvGrpSpPr>
        <p:grpSpPr>
          <a:xfrm>
            <a:off x="1458186" y="3116298"/>
            <a:ext cx="9149550" cy="829980"/>
            <a:chOff x="6554232" y="2948217"/>
            <a:chExt cx="9149550" cy="829980"/>
          </a:xfrm>
        </p:grpSpPr>
        <p:grpSp>
          <p:nvGrpSpPr>
            <p:cNvPr id="17" name="组合 58">
              <a:extLst>
                <a:ext uri="{FF2B5EF4-FFF2-40B4-BE49-F238E27FC236}">
                  <a16:creationId xmlns:a16="http://schemas.microsoft.com/office/drawing/2014/main" id="{7AA433AA-1413-C6A6-F844-90C590B6B9D6}"/>
                </a:ext>
              </a:extLst>
            </p:cNvPr>
            <p:cNvGrpSpPr/>
            <p:nvPr/>
          </p:nvGrpSpPr>
          <p:grpSpPr>
            <a:xfrm>
              <a:off x="6554232" y="2948217"/>
              <a:ext cx="602020" cy="811736"/>
              <a:chOff x="6381459" y="1890219"/>
              <a:chExt cx="602020" cy="811736"/>
            </a:xfrm>
          </p:grpSpPr>
          <p:sp>
            <p:nvSpPr>
              <p:cNvPr id="20" name="文本框 59">
                <a:extLst>
                  <a:ext uri="{FF2B5EF4-FFF2-40B4-BE49-F238E27FC236}">
                    <a16:creationId xmlns:a16="http://schemas.microsoft.com/office/drawing/2014/main" id="{C031B180-497D-7142-3D3A-7BBD010B8104}"/>
                  </a:ext>
                </a:extLst>
              </p:cNvPr>
              <p:cNvSpPr txBox="1"/>
              <p:nvPr/>
            </p:nvSpPr>
            <p:spPr>
              <a:xfrm>
                <a:off x="6414792" y="1934536"/>
                <a:ext cx="568687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dirty="0">
                    <a:latin typeface="Impact" panose="020B0806030902050204" pitchFamily="34" charset="0"/>
                    <a:ea typeface="明兰" panose="02010600030101010101" pitchFamily="2" charset="-122"/>
                  </a:rPr>
                  <a:t>2</a:t>
                </a:r>
                <a:endParaRPr lang="zh-CN" altLang="en-US" sz="4000" dirty="0">
                  <a:latin typeface="Impact" panose="020B0806030902050204" pitchFamily="34" charset="0"/>
                  <a:ea typeface="明兰" panose="02010600030101010101" pitchFamily="2" charset="-122"/>
                </a:endParaRPr>
              </a:p>
            </p:txBody>
          </p:sp>
          <p:cxnSp>
            <p:nvCxnSpPr>
              <p:cNvPr id="24" name="直接连接符 64">
                <a:extLst>
                  <a:ext uri="{FF2B5EF4-FFF2-40B4-BE49-F238E27FC236}">
                    <a16:creationId xmlns:a16="http://schemas.microsoft.com/office/drawing/2014/main" id="{3576CF38-A412-59C2-5005-82ABCE1885D6}"/>
                  </a:ext>
                </a:extLst>
              </p:cNvPr>
              <p:cNvCxnSpPr/>
              <p:nvPr/>
            </p:nvCxnSpPr>
            <p:spPr>
              <a:xfrm flipH="1">
                <a:off x="6381926" y="2102644"/>
                <a:ext cx="538462" cy="54404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椭圆 61">
                <a:extLst>
                  <a:ext uri="{FF2B5EF4-FFF2-40B4-BE49-F238E27FC236}">
                    <a16:creationId xmlns:a16="http://schemas.microsoft.com/office/drawing/2014/main" id="{247554C2-CED1-3F60-0296-235C44EA4D29}"/>
                  </a:ext>
                </a:extLst>
              </p:cNvPr>
              <p:cNvSpPr/>
              <p:nvPr/>
            </p:nvSpPr>
            <p:spPr>
              <a:xfrm>
                <a:off x="6856934" y="1890219"/>
                <a:ext cx="87584" cy="87584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椭圆 62">
                <a:extLst>
                  <a:ext uri="{FF2B5EF4-FFF2-40B4-BE49-F238E27FC236}">
                    <a16:creationId xmlns:a16="http://schemas.microsoft.com/office/drawing/2014/main" id="{A159D426-3A46-189C-AC64-054D8C999591}"/>
                  </a:ext>
                </a:extLst>
              </p:cNvPr>
              <p:cNvSpPr/>
              <p:nvPr/>
            </p:nvSpPr>
            <p:spPr>
              <a:xfrm>
                <a:off x="6519329" y="2633534"/>
                <a:ext cx="68421" cy="684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椭圆 63">
                <a:extLst>
                  <a:ext uri="{FF2B5EF4-FFF2-40B4-BE49-F238E27FC236}">
                    <a16:creationId xmlns:a16="http://schemas.microsoft.com/office/drawing/2014/main" id="{7B8D3BAC-6980-261C-5B85-A5E6E30F7E44}"/>
                  </a:ext>
                </a:extLst>
              </p:cNvPr>
              <p:cNvSpPr/>
              <p:nvPr/>
            </p:nvSpPr>
            <p:spPr>
              <a:xfrm>
                <a:off x="6381459" y="2335375"/>
                <a:ext cx="47921" cy="479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文本框 100">
              <a:extLst>
                <a:ext uri="{FF2B5EF4-FFF2-40B4-BE49-F238E27FC236}">
                  <a16:creationId xmlns:a16="http://schemas.microsoft.com/office/drawing/2014/main" id="{69E037A8-A5BF-177C-AE46-588B9DF15309}"/>
                </a:ext>
              </a:extLst>
            </p:cNvPr>
            <p:cNvSpPr txBox="1"/>
            <p:nvPr/>
          </p:nvSpPr>
          <p:spPr>
            <a:xfrm>
              <a:off x="7418897" y="3254977"/>
              <a:ext cx="82848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spc="100" dirty="0">
                  <a:latin typeface="Times New Roman" panose="02020603050405020304" pitchFamily="18" charset="0"/>
                  <a:ea typeface="明兰" panose="02010600030101010101" pitchFamily="2" charset="-122"/>
                </a:rPr>
                <a:t>Objective</a:t>
              </a:r>
              <a:endParaRPr lang="zh-CN" altLang="en-US" sz="2800" spc="100" dirty="0">
                <a:latin typeface="Times New Roman" panose="02020603050405020304" pitchFamily="18" charset="0"/>
                <a:ea typeface="明兰" panose="02010600030101010101" pitchFamily="2" charset="-122"/>
              </a:endParaRPr>
            </a:p>
          </p:txBody>
        </p:sp>
      </p:grpSp>
      <p:grpSp>
        <p:nvGrpSpPr>
          <p:cNvPr id="30" name="组合 4">
            <a:extLst>
              <a:ext uri="{FF2B5EF4-FFF2-40B4-BE49-F238E27FC236}">
                <a16:creationId xmlns:a16="http://schemas.microsoft.com/office/drawing/2014/main" id="{3D5D6669-A2AB-163E-22DB-6C3CD8ABAC72}"/>
              </a:ext>
            </a:extLst>
          </p:cNvPr>
          <p:cNvGrpSpPr/>
          <p:nvPr/>
        </p:nvGrpSpPr>
        <p:grpSpPr>
          <a:xfrm>
            <a:off x="1410265" y="4485070"/>
            <a:ext cx="9149550" cy="830183"/>
            <a:chOff x="6554232" y="4064302"/>
            <a:chExt cx="9149550" cy="830183"/>
          </a:xfrm>
        </p:grpSpPr>
        <p:grpSp>
          <p:nvGrpSpPr>
            <p:cNvPr id="31" name="组合 66">
              <a:extLst>
                <a:ext uri="{FF2B5EF4-FFF2-40B4-BE49-F238E27FC236}">
                  <a16:creationId xmlns:a16="http://schemas.microsoft.com/office/drawing/2014/main" id="{547D5A32-476F-6D2C-D1A0-5E97585ED312}"/>
                </a:ext>
              </a:extLst>
            </p:cNvPr>
            <p:cNvGrpSpPr/>
            <p:nvPr/>
          </p:nvGrpSpPr>
          <p:grpSpPr>
            <a:xfrm>
              <a:off x="6554232" y="4064302"/>
              <a:ext cx="602020" cy="811736"/>
              <a:chOff x="6381459" y="1890219"/>
              <a:chExt cx="602020" cy="811736"/>
            </a:xfrm>
          </p:grpSpPr>
          <p:sp>
            <p:nvSpPr>
              <p:cNvPr id="33" name="文本框 67">
                <a:extLst>
                  <a:ext uri="{FF2B5EF4-FFF2-40B4-BE49-F238E27FC236}">
                    <a16:creationId xmlns:a16="http://schemas.microsoft.com/office/drawing/2014/main" id="{5562E9E0-D81F-93F6-AC74-09D433EDE90D}"/>
                  </a:ext>
                </a:extLst>
              </p:cNvPr>
              <p:cNvSpPr txBox="1"/>
              <p:nvPr/>
            </p:nvSpPr>
            <p:spPr>
              <a:xfrm>
                <a:off x="6414792" y="1934536"/>
                <a:ext cx="568687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dirty="0">
                    <a:latin typeface="Impact" panose="020B0806030902050204" pitchFamily="34" charset="0"/>
                    <a:ea typeface="明兰" panose="02010600030101010101" pitchFamily="2" charset="-122"/>
                  </a:rPr>
                  <a:t>3</a:t>
                </a:r>
                <a:endParaRPr lang="zh-CN" altLang="en-US" sz="4000" dirty="0">
                  <a:latin typeface="Impact" panose="020B0806030902050204" pitchFamily="34" charset="0"/>
                  <a:ea typeface="明兰" panose="02010600030101010101" pitchFamily="2" charset="-122"/>
                </a:endParaRPr>
              </a:p>
            </p:txBody>
          </p:sp>
          <p:cxnSp>
            <p:nvCxnSpPr>
              <p:cNvPr id="34" name="直接连接符 72">
                <a:extLst>
                  <a:ext uri="{FF2B5EF4-FFF2-40B4-BE49-F238E27FC236}">
                    <a16:creationId xmlns:a16="http://schemas.microsoft.com/office/drawing/2014/main" id="{9F7CCF3A-06F4-1C60-C27E-396684A4D5BD}"/>
                  </a:ext>
                </a:extLst>
              </p:cNvPr>
              <p:cNvCxnSpPr/>
              <p:nvPr/>
            </p:nvCxnSpPr>
            <p:spPr>
              <a:xfrm flipH="1">
                <a:off x="6381926" y="2102644"/>
                <a:ext cx="538462" cy="54404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椭圆 69">
                <a:extLst>
                  <a:ext uri="{FF2B5EF4-FFF2-40B4-BE49-F238E27FC236}">
                    <a16:creationId xmlns:a16="http://schemas.microsoft.com/office/drawing/2014/main" id="{BF19B1E5-644A-3FF6-3F76-7EDAF8006A2A}"/>
                  </a:ext>
                </a:extLst>
              </p:cNvPr>
              <p:cNvSpPr/>
              <p:nvPr/>
            </p:nvSpPr>
            <p:spPr>
              <a:xfrm>
                <a:off x="6856934" y="1890219"/>
                <a:ext cx="87584" cy="87584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椭圆 70">
                <a:extLst>
                  <a:ext uri="{FF2B5EF4-FFF2-40B4-BE49-F238E27FC236}">
                    <a16:creationId xmlns:a16="http://schemas.microsoft.com/office/drawing/2014/main" id="{3BC601D2-2113-660E-54D2-CE7726605FED}"/>
                  </a:ext>
                </a:extLst>
              </p:cNvPr>
              <p:cNvSpPr/>
              <p:nvPr/>
            </p:nvSpPr>
            <p:spPr>
              <a:xfrm>
                <a:off x="6519329" y="2633534"/>
                <a:ext cx="68421" cy="684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椭圆 71">
                <a:extLst>
                  <a:ext uri="{FF2B5EF4-FFF2-40B4-BE49-F238E27FC236}">
                    <a16:creationId xmlns:a16="http://schemas.microsoft.com/office/drawing/2014/main" id="{52CE77A3-5D30-AE51-0CA1-18D473C5FF0A}"/>
                  </a:ext>
                </a:extLst>
              </p:cNvPr>
              <p:cNvSpPr/>
              <p:nvPr/>
            </p:nvSpPr>
            <p:spPr>
              <a:xfrm>
                <a:off x="6381459" y="2335375"/>
                <a:ext cx="47921" cy="479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2" name="文本框 105">
              <a:extLst>
                <a:ext uri="{FF2B5EF4-FFF2-40B4-BE49-F238E27FC236}">
                  <a16:creationId xmlns:a16="http://schemas.microsoft.com/office/drawing/2014/main" id="{04B8F45B-0481-CD52-80CE-69AC7071A261}"/>
                </a:ext>
              </a:extLst>
            </p:cNvPr>
            <p:cNvSpPr txBox="1"/>
            <p:nvPr/>
          </p:nvSpPr>
          <p:spPr>
            <a:xfrm>
              <a:off x="7418898" y="4371265"/>
              <a:ext cx="82848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spc="100" dirty="0">
                  <a:latin typeface="Times New Roman" panose="02020603050405020304" pitchFamily="18" charset="0"/>
                  <a:ea typeface="明兰" panose="02010600030101010101" pitchFamily="2" charset="-122"/>
                </a:rPr>
                <a:t>Material and Method</a:t>
              </a:r>
              <a:endParaRPr lang="zh-CN" altLang="en-US" sz="2800" spc="100" dirty="0">
                <a:latin typeface="Times New Roman" panose="02020603050405020304" pitchFamily="18" charset="0"/>
                <a:ea typeface="明兰" panose="02010600030101010101" pitchFamily="2" charset="-122"/>
              </a:endParaRPr>
            </a:p>
          </p:txBody>
        </p:sp>
      </p:grpSp>
      <p:grpSp>
        <p:nvGrpSpPr>
          <p:cNvPr id="38" name="组合 8">
            <a:extLst>
              <a:ext uri="{FF2B5EF4-FFF2-40B4-BE49-F238E27FC236}">
                <a16:creationId xmlns:a16="http://schemas.microsoft.com/office/drawing/2014/main" id="{6071E0CD-D6A9-4928-8086-83A160734675}"/>
              </a:ext>
            </a:extLst>
          </p:cNvPr>
          <p:cNvGrpSpPr/>
          <p:nvPr/>
        </p:nvGrpSpPr>
        <p:grpSpPr>
          <a:xfrm>
            <a:off x="6637178" y="1804059"/>
            <a:ext cx="6980610" cy="811736"/>
            <a:chOff x="6554232" y="5180387"/>
            <a:chExt cx="6980610" cy="811736"/>
          </a:xfrm>
        </p:grpSpPr>
        <p:grpSp>
          <p:nvGrpSpPr>
            <p:cNvPr id="39" name="组合 74">
              <a:extLst>
                <a:ext uri="{FF2B5EF4-FFF2-40B4-BE49-F238E27FC236}">
                  <a16:creationId xmlns:a16="http://schemas.microsoft.com/office/drawing/2014/main" id="{22ABCBF2-B3AE-C12C-0D5A-7A4DB32E5BD5}"/>
                </a:ext>
              </a:extLst>
            </p:cNvPr>
            <p:cNvGrpSpPr/>
            <p:nvPr/>
          </p:nvGrpSpPr>
          <p:grpSpPr>
            <a:xfrm>
              <a:off x="6554232" y="5180387"/>
              <a:ext cx="602020" cy="811736"/>
              <a:chOff x="6381459" y="1890219"/>
              <a:chExt cx="602020" cy="811736"/>
            </a:xfrm>
          </p:grpSpPr>
          <p:sp>
            <p:nvSpPr>
              <p:cNvPr id="41" name="文本框 75">
                <a:extLst>
                  <a:ext uri="{FF2B5EF4-FFF2-40B4-BE49-F238E27FC236}">
                    <a16:creationId xmlns:a16="http://schemas.microsoft.com/office/drawing/2014/main" id="{15AE8EE7-A125-389B-68B3-0973DA20F376}"/>
                  </a:ext>
                </a:extLst>
              </p:cNvPr>
              <p:cNvSpPr txBox="1"/>
              <p:nvPr/>
            </p:nvSpPr>
            <p:spPr>
              <a:xfrm>
                <a:off x="6414792" y="1934536"/>
                <a:ext cx="568687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dirty="0">
                    <a:latin typeface="Impact" panose="020B0806030902050204" pitchFamily="34" charset="0"/>
                    <a:ea typeface="明兰" panose="02010600030101010101" pitchFamily="2" charset="-122"/>
                  </a:rPr>
                  <a:t>4</a:t>
                </a:r>
                <a:endParaRPr lang="zh-CN" altLang="en-US" sz="4000" dirty="0">
                  <a:latin typeface="Impact" panose="020B0806030902050204" pitchFamily="34" charset="0"/>
                  <a:ea typeface="明兰" panose="02010600030101010101" pitchFamily="2" charset="-122"/>
                </a:endParaRPr>
              </a:p>
            </p:txBody>
          </p:sp>
          <p:cxnSp>
            <p:nvCxnSpPr>
              <p:cNvPr id="42" name="直接连接符 80">
                <a:extLst>
                  <a:ext uri="{FF2B5EF4-FFF2-40B4-BE49-F238E27FC236}">
                    <a16:creationId xmlns:a16="http://schemas.microsoft.com/office/drawing/2014/main" id="{AE97B7AB-E375-2519-70AF-A4801CFC4DFE}"/>
                  </a:ext>
                </a:extLst>
              </p:cNvPr>
              <p:cNvCxnSpPr/>
              <p:nvPr/>
            </p:nvCxnSpPr>
            <p:spPr>
              <a:xfrm flipH="1">
                <a:off x="6381926" y="2102644"/>
                <a:ext cx="538462" cy="54404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椭圆 77">
                <a:extLst>
                  <a:ext uri="{FF2B5EF4-FFF2-40B4-BE49-F238E27FC236}">
                    <a16:creationId xmlns:a16="http://schemas.microsoft.com/office/drawing/2014/main" id="{C993B96F-AF81-8613-AF77-197E9B1CC684}"/>
                  </a:ext>
                </a:extLst>
              </p:cNvPr>
              <p:cNvSpPr/>
              <p:nvPr/>
            </p:nvSpPr>
            <p:spPr>
              <a:xfrm>
                <a:off x="6856934" y="1890219"/>
                <a:ext cx="87584" cy="87584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椭圆 78">
                <a:extLst>
                  <a:ext uri="{FF2B5EF4-FFF2-40B4-BE49-F238E27FC236}">
                    <a16:creationId xmlns:a16="http://schemas.microsoft.com/office/drawing/2014/main" id="{73206A10-B876-B59D-7EB4-D1214AF5B246}"/>
                  </a:ext>
                </a:extLst>
              </p:cNvPr>
              <p:cNvSpPr/>
              <p:nvPr/>
            </p:nvSpPr>
            <p:spPr>
              <a:xfrm>
                <a:off x="6519329" y="2633534"/>
                <a:ext cx="68421" cy="684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79">
                <a:extLst>
                  <a:ext uri="{FF2B5EF4-FFF2-40B4-BE49-F238E27FC236}">
                    <a16:creationId xmlns:a16="http://schemas.microsoft.com/office/drawing/2014/main" id="{CE1A84D3-AD02-075F-FE0A-A1BF6EC066D7}"/>
                  </a:ext>
                </a:extLst>
              </p:cNvPr>
              <p:cNvSpPr/>
              <p:nvPr/>
            </p:nvSpPr>
            <p:spPr>
              <a:xfrm>
                <a:off x="6381459" y="2335375"/>
                <a:ext cx="47921" cy="479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0" name="文本框 106">
              <a:extLst>
                <a:ext uri="{FF2B5EF4-FFF2-40B4-BE49-F238E27FC236}">
                  <a16:creationId xmlns:a16="http://schemas.microsoft.com/office/drawing/2014/main" id="{55A1B2AF-039D-7479-9D12-8E9A3075F544}"/>
                </a:ext>
              </a:extLst>
            </p:cNvPr>
            <p:cNvSpPr txBox="1"/>
            <p:nvPr/>
          </p:nvSpPr>
          <p:spPr>
            <a:xfrm>
              <a:off x="7418897" y="5460709"/>
              <a:ext cx="61159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spc="100" dirty="0">
                  <a:latin typeface="Times New Roman" panose="02020603050405020304" pitchFamily="18" charset="0"/>
                  <a:ea typeface="明兰" panose="02010600030101010101" pitchFamily="2" charset="-122"/>
                </a:rPr>
                <a:t>Result</a:t>
              </a:r>
              <a:endParaRPr lang="zh-CN" altLang="en-US" sz="2800" spc="100" dirty="0">
                <a:latin typeface="Times New Roman" panose="02020603050405020304" pitchFamily="18" charset="0"/>
                <a:ea typeface="明兰" panose="02010600030101010101" pitchFamily="2" charset="-122"/>
              </a:endParaRPr>
            </a:p>
          </p:txBody>
        </p:sp>
      </p:grpSp>
      <p:grpSp>
        <p:nvGrpSpPr>
          <p:cNvPr id="63" name="群組 62">
            <a:extLst>
              <a:ext uri="{FF2B5EF4-FFF2-40B4-BE49-F238E27FC236}">
                <a16:creationId xmlns:a16="http://schemas.microsoft.com/office/drawing/2014/main" id="{41D60C0A-53EE-835C-78B3-8C088DBD8530}"/>
              </a:ext>
            </a:extLst>
          </p:cNvPr>
          <p:cNvGrpSpPr/>
          <p:nvPr/>
        </p:nvGrpSpPr>
        <p:grpSpPr>
          <a:xfrm>
            <a:off x="6637178" y="4511711"/>
            <a:ext cx="6980610" cy="811736"/>
            <a:chOff x="4883906" y="4907184"/>
            <a:chExt cx="6980610" cy="811736"/>
          </a:xfrm>
        </p:grpSpPr>
        <p:grpSp>
          <p:nvGrpSpPr>
            <p:cNvPr id="47" name="组合 74">
              <a:extLst>
                <a:ext uri="{FF2B5EF4-FFF2-40B4-BE49-F238E27FC236}">
                  <a16:creationId xmlns:a16="http://schemas.microsoft.com/office/drawing/2014/main" id="{A661F813-423D-7993-EC46-20F42721CEDC}"/>
                </a:ext>
              </a:extLst>
            </p:cNvPr>
            <p:cNvGrpSpPr/>
            <p:nvPr/>
          </p:nvGrpSpPr>
          <p:grpSpPr>
            <a:xfrm>
              <a:off x="4883906" y="4907184"/>
              <a:ext cx="602020" cy="811736"/>
              <a:chOff x="6381459" y="1890219"/>
              <a:chExt cx="602020" cy="811736"/>
            </a:xfrm>
          </p:grpSpPr>
          <p:sp>
            <p:nvSpPr>
              <p:cNvPr id="49" name="文本框 75">
                <a:extLst>
                  <a:ext uri="{FF2B5EF4-FFF2-40B4-BE49-F238E27FC236}">
                    <a16:creationId xmlns:a16="http://schemas.microsoft.com/office/drawing/2014/main" id="{1E3F7F1B-AC96-006F-34BC-5A5A4354110F}"/>
                  </a:ext>
                </a:extLst>
              </p:cNvPr>
              <p:cNvSpPr txBox="1"/>
              <p:nvPr/>
            </p:nvSpPr>
            <p:spPr>
              <a:xfrm>
                <a:off x="6414792" y="1934536"/>
                <a:ext cx="568687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dirty="0">
                    <a:latin typeface="Impact" panose="020B0806030902050204" pitchFamily="34" charset="0"/>
                    <a:ea typeface="明兰" panose="02010600030101010101" pitchFamily="2" charset="-122"/>
                  </a:rPr>
                  <a:t>6</a:t>
                </a:r>
                <a:endParaRPr lang="zh-CN" altLang="en-US" sz="4000" dirty="0">
                  <a:latin typeface="Impact" panose="020B0806030902050204" pitchFamily="34" charset="0"/>
                  <a:ea typeface="明兰" panose="02010600030101010101" pitchFamily="2" charset="-122"/>
                </a:endParaRPr>
              </a:p>
            </p:txBody>
          </p:sp>
          <p:cxnSp>
            <p:nvCxnSpPr>
              <p:cNvPr id="50" name="直接连接符 80">
                <a:extLst>
                  <a:ext uri="{FF2B5EF4-FFF2-40B4-BE49-F238E27FC236}">
                    <a16:creationId xmlns:a16="http://schemas.microsoft.com/office/drawing/2014/main" id="{D492BC05-4E1D-C1CD-8AF5-601C4D81D479}"/>
                  </a:ext>
                </a:extLst>
              </p:cNvPr>
              <p:cNvCxnSpPr/>
              <p:nvPr/>
            </p:nvCxnSpPr>
            <p:spPr>
              <a:xfrm flipH="1">
                <a:off x="6381926" y="2102644"/>
                <a:ext cx="538462" cy="54404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椭圆 77">
                <a:extLst>
                  <a:ext uri="{FF2B5EF4-FFF2-40B4-BE49-F238E27FC236}">
                    <a16:creationId xmlns:a16="http://schemas.microsoft.com/office/drawing/2014/main" id="{CB0C04CF-AC5A-CB53-97D4-CD547568196D}"/>
                  </a:ext>
                </a:extLst>
              </p:cNvPr>
              <p:cNvSpPr/>
              <p:nvPr/>
            </p:nvSpPr>
            <p:spPr>
              <a:xfrm>
                <a:off x="6856934" y="1890219"/>
                <a:ext cx="87584" cy="87584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78">
                <a:extLst>
                  <a:ext uri="{FF2B5EF4-FFF2-40B4-BE49-F238E27FC236}">
                    <a16:creationId xmlns:a16="http://schemas.microsoft.com/office/drawing/2014/main" id="{FA1B68F9-B4C0-A3D7-1E36-465E161D25F3}"/>
                  </a:ext>
                </a:extLst>
              </p:cNvPr>
              <p:cNvSpPr/>
              <p:nvPr/>
            </p:nvSpPr>
            <p:spPr>
              <a:xfrm>
                <a:off x="6519329" y="2633534"/>
                <a:ext cx="68421" cy="684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79">
                <a:extLst>
                  <a:ext uri="{FF2B5EF4-FFF2-40B4-BE49-F238E27FC236}">
                    <a16:creationId xmlns:a16="http://schemas.microsoft.com/office/drawing/2014/main" id="{1F6895CB-DA50-8151-6AAC-ECA268AFD228}"/>
                  </a:ext>
                </a:extLst>
              </p:cNvPr>
              <p:cNvSpPr/>
              <p:nvPr/>
            </p:nvSpPr>
            <p:spPr>
              <a:xfrm>
                <a:off x="6381459" y="2335375"/>
                <a:ext cx="47921" cy="479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8" name="文本框 106">
              <a:extLst>
                <a:ext uri="{FF2B5EF4-FFF2-40B4-BE49-F238E27FC236}">
                  <a16:creationId xmlns:a16="http://schemas.microsoft.com/office/drawing/2014/main" id="{D833AA67-F5B9-5F60-0295-EC8C5CC167E4}"/>
                </a:ext>
              </a:extLst>
            </p:cNvPr>
            <p:cNvSpPr txBox="1"/>
            <p:nvPr/>
          </p:nvSpPr>
          <p:spPr>
            <a:xfrm>
              <a:off x="5748571" y="5187506"/>
              <a:ext cx="61159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spc="100" dirty="0">
                  <a:latin typeface="Times New Roman" panose="02020603050405020304" pitchFamily="18" charset="0"/>
                  <a:ea typeface="明兰" panose="02010600030101010101" pitchFamily="2" charset="-122"/>
                </a:rPr>
                <a:t>Conclusion</a:t>
              </a:r>
              <a:endParaRPr lang="zh-CN" altLang="en-US" sz="2800" spc="100" dirty="0">
                <a:latin typeface="Times New Roman" panose="02020603050405020304" pitchFamily="18" charset="0"/>
                <a:ea typeface="明兰" panose="02010600030101010101" pitchFamily="2" charset="-122"/>
              </a:endParaRPr>
            </a:p>
          </p:txBody>
        </p:sp>
      </p:grpSp>
      <p:grpSp>
        <p:nvGrpSpPr>
          <p:cNvPr id="54" name="组合 8">
            <a:extLst>
              <a:ext uri="{FF2B5EF4-FFF2-40B4-BE49-F238E27FC236}">
                <a16:creationId xmlns:a16="http://schemas.microsoft.com/office/drawing/2014/main" id="{3A76C6EF-AB1F-9AFC-488A-4575A24960E4}"/>
              </a:ext>
            </a:extLst>
          </p:cNvPr>
          <p:cNvGrpSpPr/>
          <p:nvPr/>
        </p:nvGrpSpPr>
        <p:grpSpPr>
          <a:xfrm>
            <a:off x="6637178" y="3086162"/>
            <a:ext cx="6980610" cy="811736"/>
            <a:chOff x="6554232" y="5180387"/>
            <a:chExt cx="6980610" cy="811736"/>
          </a:xfrm>
        </p:grpSpPr>
        <p:grpSp>
          <p:nvGrpSpPr>
            <p:cNvPr id="55" name="组合 74">
              <a:extLst>
                <a:ext uri="{FF2B5EF4-FFF2-40B4-BE49-F238E27FC236}">
                  <a16:creationId xmlns:a16="http://schemas.microsoft.com/office/drawing/2014/main" id="{42971BCA-2ABD-877D-2101-623A63AF028E}"/>
                </a:ext>
              </a:extLst>
            </p:cNvPr>
            <p:cNvGrpSpPr/>
            <p:nvPr/>
          </p:nvGrpSpPr>
          <p:grpSpPr>
            <a:xfrm>
              <a:off x="6554232" y="5180387"/>
              <a:ext cx="602020" cy="811736"/>
              <a:chOff x="6381459" y="1890219"/>
              <a:chExt cx="602020" cy="811736"/>
            </a:xfrm>
          </p:grpSpPr>
          <p:sp>
            <p:nvSpPr>
              <p:cNvPr id="57" name="文本框 75">
                <a:extLst>
                  <a:ext uri="{FF2B5EF4-FFF2-40B4-BE49-F238E27FC236}">
                    <a16:creationId xmlns:a16="http://schemas.microsoft.com/office/drawing/2014/main" id="{A0EDCB14-2C85-88AA-8039-27C03792D566}"/>
                  </a:ext>
                </a:extLst>
              </p:cNvPr>
              <p:cNvSpPr txBox="1"/>
              <p:nvPr/>
            </p:nvSpPr>
            <p:spPr>
              <a:xfrm>
                <a:off x="6414792" y="1934536"/>
                <a:ext cx="568687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4000" dirty="0">
                    <a:latin typeface="Impact" panose="020B0806030902050204" pitchFamily="34" charset="0"/>
                    <a:ea typeface="明兰" panose="02010600030101010101" pitchFamily="2" charset="-122"/>
                  </a:rPr>
                  <a:t>5</a:t>
                </a:r>
                <a:endParaRPr lang="zh-CN" altLang="en-US" sz="4000" dirty="0">
                  <a:latin typeface="Impact" panose="020B0806030902050204" pitchFamily="34" charset="0"/>
                  <a:ea typeface="明兰" panose="02010600030101010101" pitchFamily="2" charset="-122"/>
                </a:endParaRPr>
              </a:p>
            </p:txBody>
          </p:sp>
          <p:cxnSp>
            <p:nvCxnSpPr>
              <p:cNvPr id="58" name="直接连接符 80">
                <a:extLst>
                  <a:ext uri="{FF2B5EF4-FFF2-40B4-BE49-F238E27FC236}">
                    <a16:creationId xmlns:a16="http://schemas.microsoft.com/office/drawing/2014/main" id="{29A26B50-FD4A-6225-4BBA-E5F817DDCCAE}"/>
                  </a:ext>
                </a:extLst>
              </p:cNvPr>
              <p:cNvCxnSpPr/>
              <p:nvPr/>
            </p:nvCxnSpPr>
            <p:spPr>
              <a:xfrm flipH="1">
                <a:off x="6381926" y="2102644"/>
                <a:ext cx="538462" cy="54404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椭圆 77">
                <a:extLst>
                  <a:ext uri="{FF2B5EF4-FFF2-40B4-BE49-F238E27FC236}">
                    <a16:creationId xmlns:a16="http://schemas.microsoft.com/office/drawing/2014/main" id="{A8720FEB-23C0-37A1-0B7E-5D5050708105}"/>
                  </a:ext>
                </a:extLst>
              </p:cNvPr>
              <p:cNvSpPr/>
              <p:nvPr/>
            </p:nvSpPr>
            <p:spPr>
              <a:xfrm>
                <a:off x="6856934" y="1890219"/>
                <a:ext cx="87584" cy="87584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78">
                <a:extLst>
                  <a:ext uri="{FF2B5EF4-FFF2-40B4-BE49-F238E27FC236}">
                    <a16:creationId xmlns:a16="http://schemas.microsoft.com/office/drawing/2014/main" id="{EC04E07F-C284-DD7C-3A1A-4A7DDEF64AF8}"/>
                  </a:ext>
                </a:extLst>
              </p:cNvPr>
              <p:cNvSpPr/>
              <p:nvPr/>
            </p:nvSpPr>
            <p:spPr>
              <a:xfrm>
                <a:off x="6519329" y="2633534"/>
                <a:ext cx="68421" cy="684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79">
                <a:extLst>
                  <a:ext uri="{FF2B5EF4-FFF2-40B4-BE49-F238E27FC236}">
                    <a16:creationId xmlns:a16="http://schemas.microsoft.com/office/drawing/2014/main" id="{7A58375B-50F0-5743-1C93-4FB93DDBA677}"/>
                  </a:ext>
                </a:extLst>
              </p:cNvPr>
              <p:cNvSpPr/>
              <p:nvPr/>
            </p:nvSpPr>
            <p:spPr>
              <a:xfrm>
                <a:off x="6381459" y="2335375"/>
                <a:ext cx="47921" cy="479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6" name="文本框 106">
              <a:extLst>
                <a:ext uri="{FF2B5EF4-FFF2-40B4-BE49-F238E27FC236}">
                  <a16:creationId xmlns:a16="http://schemas.microsoft.com/office/drawing/2014/main" id="{E844CF1F-3454-BE1A-B325-AF99BD75415D}"/>
                </a:ext>
              </a:extLst>
            </p:cNvPr>
            <p:cNvSpPr txBox="1"/>
            <p:nvPr/>
          </p:nvSpPr>
          <p:spPr>
            <a:xfrm>
              <a:off x="7418897" y="5460709"/>
              <a:ext cx="61159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spc="100" dirty="0">
                  <a:latin typeface="Times New Roman" panose="02020603050405020304" pitchFamily="18" charset="0"/>
                  <a:ea typeface="明兰" panose="02010600030101010101" pitchFamily="2" charset="-122"/>
                </a:rPr>
                <a:t>Discussion</a:t>
              </a:r>
              <a:endParaRPr lang="zh-CN" altLang="en-US" sz="2800" spc="100" dirty="0">
                <a:latin typeface="Times New Roman" panose="02020603050405020304" pitchFamily="18" charset="0"/>
                <a:ea typeface="明兰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450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椭圆 9">
            <a:extLst>
              <a:ext uri="{FF2B5EF4-FFF2-40B4-BE49-F238E27FC236}">
                <a16:creationId xmlns:a16="http://schemas.microsoft.com/office/drawing/2014/main" id="{35C3F1FD-D3C3-78F4-50F7-C931CCC9B770}"/>
              </a:ext>
            </a:extLst>
          </p:cNvPr>
          <p:cNvSpPr/>
          <p:nvPr/>
        </p:nvSpPr>
        <p:spPr>
          <a:xfrm>
            <a:off x="6187639" y="3343275"/>
            <a:ext cx="177794" cy="177794"/>
          </a:xfrm>
          <a:prstGeom prst="ellipse">
            <a:avLst/>
          </a:prstGeom>
          <a:solidFill>
            <a:srgbClr val="0E0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10">
            <a:extLst>
              <a:ext uri="{FF2B5EF4-FFF2-40B4-BE49-F238E27FC236}">
                <a16:creationId xmlns:a16="http://schemas.microsoft.com/office/drawing/2014/main" id="{02092594-923F-DAAA-ECC1-F493A43592A8}"/>
              </a:ext>
            </a:extLst>
          </p:cNvPr>
          <p:cNvSpPr txBox="1"/>
          <p:nvPr/>
        </p:nvSpPr>
        <p:spPr>
          <a:xfrm>
            <a:off x="6796585" y="2915885"/>
            <a:ext cx="47205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Introduction</a:t>
            </a:r>
            <a:endParaRPr lang="zh-CN" altLang="en-US" sz="5400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84" name="组合 28">
            <a:extLst>
              <a:ext uri="{FF2B5EF4-FFF2-40B4-BE49-F238E27FC236}">
                <a16:creationId xmlns:a16="http://schemas.microsoft.com/office/drawing/2014/main" id="{2956B51D-A926-AD66-5AFA-D78B9664F996}"/>
              </a:ext>
            </a:extLst>
          </p:cNvPr>
          <p:cNvGrpSpPr/>
          <p:nvPr/>
        </p:nvGrpSpPr>
        <p:grpSpPr>
          <a:xfrm>
            <a:off x="2057454" y="2703348"/>
            <a:ext cx="3871464" cy="1366210"/>
            <a:chOff x="2057454" y="2646587"/>
            <a:chExt cx="3871464" cy="1366210"/>
          </a:xfrm>
        </p:grpSpPr>
        <p:sp>
          <p:nvSpPr>
            <p:cNvPr id="85" name="椭圆 16">
              <a:extLst>
                <a:ext uri="{FF2B5EF4-FFF2-40B4-BE49-F238E27FC236}">
                  <a16:creationId xmlns:a16="http://schemas.microsoft.com/office/drawing/2014/main" id="{1D236180-C58A-50F1-8EE1-5FA3B4ACC6F5}"/>
                </a:ext>
              </a:extLst>
            </p:cNvPr>
            <p:cNvSpPr/>
            <p:nvPr/>
          </p:nvSpPr>
          <p:spPr>
            <a:xfrm>
              <a:off x="2462789" y="2751713"/>
              <a:ext cx="90000" cy="90000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17">
              <a:extLst>
                <a:ext uri="{FF2B5EF4-FFF2-40B4-BE49-F238E27FC236}">
                  <a16:creationId xmlns:a16="http://schemas.microsoft.com/office/drawing/2014/main" id="{5B31F9A1-B925-CB86-C163-FD3149B7ACDC}"/>
                </a:ext>
              </a:extLst>
            </p:cNvPr>
            <p:cNvSpPr/>
            <p:nvPr/>
          </p:nvSpPr>
          <p:spPr>
            <a:xfrm>
              <a:off x="3585145" y="3115424"/>
              <a:ext cx="86727" cy="86727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18">
              <a:extLst>
                <a:ext uri="{FF2B5EF4-FFF2-40B4-BE49-F238E27FC236}">
                  <a16:creationId xmlns:a16="http://schemas.microsoft.com/office/drawing/2014/main" id="{8F653519-6915-89D8-5F5A-05C3CD05E16B}"/>
                </a:ext>
              </a:extLst>
            </p:cNvPr>
            <p:cNvSpPr/>
            <p:nvPr/>
          </p:nvSpPr>
          <p:spPr>
            <a:xfrm>
              <a:off x="4404884" y="3255982"/>
              <a:ext cx="83455" cy="83455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19">
              <a:extLst>
                <a:ext uri="{FF2B5EF4-FFF2-40B4-BE49-F238E27FC236}">
                  <a16:creationId xmlns:a16="http://schemas.microsoft.com/office/drawing/2014/main" id="{08B8DF63-E497-FA89-C0FC-16BAA0398278}"/>
                </a:ext>
              </a:extLst>
            </p:cNvPr>
            <p:cNvSpPr/>
            <p:nvPr/>
          </p:nvSpPr>
          <p:spPr>
            <a:xfrm>
              <a:off x="3570425" y="3641186"/>
              <a:ext cx="80182" cy="8018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20">
              <a:extLst>
                <a:ext uri="{FF2B5EF4-FFF2-40B4-BE49-F238E27FC236}">
                  <a16:creationId xmlns:a16="http://schemas.microsoft.com/office/drawing/2014/main" id="{A4CB9BC0-B566-3BC4-1EBC-3870D36126C0}"/>
                </a:ext>
              </a:extLst>
            </p:cNvPr>
            <p:cNvSpPr/>
            <p:nvPr/>
          </p:nvSpPr>
          <p:spPr>
            <a:xfrm>
              <a:off x="5595571" y="3274689"/>
              <a:ext cx="76909" cy="76909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21">
              <a:extLst>
                <a:ext uri="{FF2B5EF4-FFF2-40B4-BE49-F238E27FC236}">
                  <a16:creationId xmlns:a16="http://schemas.microsoft.com/office/drawing/2014/main" id="{A958B577-5F84-750F-644D-C8DF7E70E358}"/>
                </a:ext>
              </a:extLst>
            </p:cNvPr>
            <p:cNvSpPr/>
            <p:nvPr/>
          </p:nvSpPr>
          <p:spPr>
            <a:xfrm>
              <a:off x="5883199" y="3467720"/>
              <a:ext cx="45719" cy="45719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22">
              <a:extLst>
                <a:ext uri="{FF2B5EF4-FFF2-40B4-BE49-F238E27FC236}">
                  <a16:creationId xmlns:a16="http://schemas.microsoft.com/office/drawing/2014/main" id="{C0EEA742-A022-84FB-8487-3C196286BF7C}"/>
                </a:ext>
              </a:extLst>
            </p:cNvPr>
            <p:cNvSpPr/>
            <p:nvPr/>
          </p:nvSpPr>
          <p:spPr>
            <a:xfrm>
              <a:off x="4201455" y="3552144"/>
              <a:ext cx="70364" cy="70364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23">
              <a:extLst>
                <a:ext uri="{FF2B5EF4-FFF2-40B4-BE49-F238E27FC236}">
                  <a16:creationId xmlns:a16="http://schemas.microsoft.com/office/drawing/2014/main" id="{8C69CE04-B263-E25D-DDA2-171631C6A442}"/>
                </a:ext>
              </a:extLst>
            </p:cNvPr>
            <p:cNvSpPr/>
            <p:nvPr/>
          </p:nvSpPr>
          <p:spPr>
            <a:xfrm>
              <a:off x="2443111" y="3945706"/>
              <a:ext cx="67091" cy="67091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3" name="椭圆 24">
              <a:extLst>
                <a:ext uri="{FF2B5EF4-FFF2-40B4-BE49-F238E27FC236}">
                  <a16:creationId xmlns:a16="http://schemas.microsoft.com/office/drawing/2014/main" id="{8AC95A8D-16DD-5A73-72D6-7C869993661E}"/>
                </a:ext>
              </a:extLst>
            </p:cNvPr>
            <p:cNvSpPr/>
            <p:nvPr/>
          </p:nvSpPr>
          <p:spPr>
            <a:xfrm>
              <a:off x="2057454" y="2646587"/>
              <a:ext cx="63818" cy="63818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25">
              <a:extLst>
                <a:ext uri="{FF2B5EF4-FFF2-40B4-BE49-F238E27FC236}">
                  <a16:creationId xmlns:a16="http://schemas.microsoft.com/office/drawing/2014/main" id="{A947C643-A210-D0E3-E88A-233457AA139E}"/>
                </a:ext>
              </a:extLst>
            </p:cNvPr>
            <p:cNvSpPr/>
            <p:nvPr/>
          </p:nvSpPr>
          <p:spPr>
            <a:xfrm>
              <a:off x="3089738" y="3647569"/>
              <a:ext cx="60545" cy="60545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5" name="椭圆 26">
              <a:extLst>
                <a:ext uri="{FF2B5EF4-FFF2-40B4-BE49-F238E27FC236}">
                  <a16:creationId xmlns:a16="http://schemas.microsoft.com/office/drawing/2014/main" id="{70A587A5-A9CD-2DD2-0861-3DCEB531078B}"/>
                </a:ext>
              </a:extLst>
            </p:cNvPr>
            <p:cNvSpPr/>
            <p:nvPr/>
          </p:nvSpPr>
          <p:spPr>
            <a:xfrm>
              <a:off x="2779641" y="3085530"/>
              <a:ext cx="57273" cy="57273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27">
              <a:extLst>
                <a:ext uri="{FF2B5EF4-FFF2-40B4-BE49-F238E27FC236}">
                  <a16:creationId xmlns:a16="http://schemas.microsoft.com/office/drawing/2014/main" id="{B1C5C1C2-6943-D14F-1731-B3AB9B54223D}"/>
                </a:ext>
              </a:extLst>
            </p:cNvPr>
            <p:cNvSpPr/>
            <p:nvPr/>
          </p:nvSpPr>
          <p:spPr>
            <a:xfrm>
              <a:off x="4971733" y="3576882"/>
              <a:ext cx="54000" cy="54000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7" name="组合 43">
            <a:extLst>
              <a:ext uri="{FF2B5EF4-FFF2-40B4-BE49-F238E27FC236}">
                <a16:creationId xmlns:a16="http://schemas.microsoft.com/office/drawing/2014/main" id="{9F277DFF-DF43-C66D-293B-F1F001877127}"/>
              </a:ext>
            </a:extLst>
          </p:cNvPr>
          <p:cNvGrpSpPr/>
          <p:nvPr/>
        </p:nvGrpSpPr>
        <p:grpSpPr>
          <a:xfrm>
            <a:off x="2662550" y="2972994"/>
            <a:ext cx="2720704" cy="871348"/>
            <a:chOff x="2133791" y="2806726"/>
            <a:chExt cx="3351856" cy="1073484"/>
          </a:xfrm>
        </p:grpSpPr>
        <p:sp>
          <p:nvSpPr>
            <p:cNvPr id="98" name="椭圆 44">
              <a:extLst>
                <a:ext uri="{FF2B5EF4-FFF2-40B4-BE49-F238E27FC236}">
                  <a16:creationId xmlns:a16="http://schemas.microsoft.com/office/drawing/2014/main" id="{9CB3DE1C-D4F7-0993-3D78-4F676FBB0D4A}"/>
                </a:ext>
              </a:extLst>
            </p:cNvPr>
            <p:cNvSpPr/>
            <p:nvPr/>
          </p:nvSpPr>
          <p:spPr>
            <a:xfrm>
              <a:off x="2653368" y="2894140"/>
              <a:ext cx="53222" cy="53222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45">
              <a:extLst>
                <a:ext uri="{FF2B5EF4-FFF2-40B4-BE49-F238E27FC236}">
                  <a16:creationId xmlns:a16="http://schemas.microsoft.com/office/drawing/2014/main" id="{5A96F101-8746-AB93-C185-8CDBD1040A48}"/>
                </a:ext>
              </a:extLst>
            </p:cNvPr>
            <p:cNvSpPr/>
            <p:nvPr/>
          </p:nvSpPr>
          <p:spPr>
            <a:xfrm>
              <a:off x="3810450" y="3115424"/>
              <a:ext cx="53222" cy="53222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46">
              <a:extLst>
                <a:ext uri="{FF2B5EF4-FFF2-40B4-BE49-F238E27FC236}">
                  <a16:creationId xmlns:a16="http://schemas.microsoft.com/office/drawing/2014/main" id="{0430EB6F-F36C-D93E-FDE6-0DBA653C5439}"/>
                </a:ext>
              </a:extLst>
            </p:cNvPr>
            <p:cNvSpPr/>
            <p:nvPr/>
          </p:nvSpPr>
          <p:spPr>
            <a:xfrm>
              <a:off x="4795058" y="3166540"/>
              <a:ext cx="53222" cy="53222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47">
              <a:extLst>
                <a:ext uri="{FF2B5EF4-FFF2-40B4-BE49-F238E27FC236}">
                  <a16:creationId xmlns:a16="http://schemas.microsoft.com/office/drawing/2014/main" id="{F726B124-8DAB-7F53-915F-E1D69C708BEE}"/>
                </a:ext>
              </a:extLst>
            </p:cNvPr>
            <p:cNvSpPr/>
            <p:nvPr/>
          </p:nvSpPr>
          <p:spPr>
            <a:xfrm>
              <a:off x="3672010" y="3635948"/>
              <a:ext cx="53222" cy="5322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48">
              <a:extLst>
                <a:ext uri="{FF2B5EF4-FFF2-40B4-BE49-F238E27FC236}">
                  <a16:creationId xmlns:a16="http://schemas.microsoft.com/office/drawing/2014/main" id="{AC9990E2-370C-734B-0970-D21788DC875B}"/>
                </a:ext>
              </a:extLst>
            </p:cNvPr>
            <p:cNvSpPr/>
            <p:nvPr/>
          </p:nvSpPr>
          <p:spPr>
            <a:xfrm>
              <a:off x="5285021" y="3230316"/>
              <a:ext cx="53222" cy="53222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49">
              <a:extLst>
                <a:ext uri="{FF2B5EF4-FFF2-40B4-BE49-F238E27FC236}">
                  <a16:creationId xmlns:a16="http://schemas.microsoft.com/office/drawing/2014/main" id="{CFA3940B-8097-C61E-4F59-F57D325A0768}"/>
                </a:ext>
              </a:extLst>
            </p:cNvPr>
            <p:cNvSpPr/>
            <p:nvPr/>
          </p:nvSpPr>
          <p:spPr>
            <a:xfrm>
              <a:off x="5432425" y="3479415"/>
              <a:ext cx="53222" cy="53222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50">
              <a:extLst>
                <a:ext uri="{FF2B5EF4-FFF2-40B4-BE49-F238E27FC236}">
                  <a16:creationId xmlns:a16="http://schemas.microsoft.com/office/drawing/2014/main" id="{B3CD1E24-6B12-3E78-B530-43EED18077CC}"/>
                </a:ext>
              </a:extLst>
            </p:cNvPr>
            <p:cNvSpPr/>
            <p:nvPr/>
          </p:nvSpPr>
          <p:spPr>
            <a:xfrm>
              <a:off x="4574638" y="3506114"/>
              <a:ext cx="53222" cy="53222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51">
              <a:extLst>
                <a:ext uri="{FF2B5EF4-FFF2-40B4-BE49-F238E27FC236}">
                  <a16:creationId xmlns:a16="http://schemas.microsoft.com/office/drawing/2014/main" id="{A24B4CCC-F4D4-9DAA-376B-3628BECC0527}"/>
                </a:ext>
              </a:extLst>
            </p:cNvPr>
            <p:cNvSpPr/>
            <p:nvPr/>
          </p:nvSpPr>
          <p:spPr>
            <a:xfrm>
              <a:off x="2419641" y="3826988"/>
              <a:ext cx="53222" cy="53222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6" name="椭圆 52">
              <a:extLst>
                <a:ext uri="{FF2B5EF4-FFF2-40B4-BE49-F238E27FC236}">
                  <a16:creationId xmlns:a16="http://schemas.microsoft.com/office/drawing/2014/main" id="{7DCCEF67-FAB1-7EF5-30E0-4765C6A6681B}"/>
                </a:ext>
              </a:extLst>
            </p:cNvPr>
            <p:cNvSpPr/>
            <p:nvPr/>
          </p:nvSpPr>
          <p:spPr>
            <a:xfrm>
              <a:off x="2133791" y="2806726"/>
              <a:ext cx="53222" cy="53222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53">
              <a:extLst>
                <a:ext uri="{FF2B5EF4-FFF2-40B4-BE49-F238E27FC236}">
                  <a16:creationId xmlns:a16="http://schemas.microsoft.com/office/drawing/2014/main" id="{540A2083-745A-A6FF-524C-92DE631F4E3A}"/>
                </a:ext>
              </a:extLst>
            </p:cNvPr>
            <p:cNvSpPr/>
            <p:nvPr/>
          </p:nvSpPr>
          <p:spPr>
            <a:xfrm>
              <a:off x="3061163" y="3609469"/>
              <a:ext cx="53222" cy="53222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54">
              <a:extLst>
                <a:ext uri="{FF2B5EF4-FFF2-40B4-BE49-F238E27FC236}">
                  <a16:creationId xmlns:a16="http://schemas.microsoft.com/office/drawing/2014/main" id="{EC1A644A-C54D-C79B-D10C-A66534F5BE7B}"/>
                </a:ext>
              </a:extLst>
            </p:cNvPr>
            <p:cNvSpPr/>
            <p:nvPr/>
          </p:nvSpPr>
          <p:spPr>
            <a:xfrm>
              <a:off x="2810121" y="3085530"/>
              <a:ext cx="53222" cy="53222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55">
              <a:extLst>
                <a:ext uri="{FF2B5EF4-FFF2-40B4-BE49-F238E27FC236}">
                  <a16:creationId xmlns:a16="http://schemas.microsoft.com/office/drawing/2014/main" id="{E36BDC0A-575E-362A-E043-131035444A15}"/>
                </a:ext>
              </a:extLst>
            </p:cNvPr>
            <p:cNvSpPr/>
            <p:nvPr/>
          </p:nvSpPr>
          <p:spPr>
            <a:xfrm>
              <a:off x="4971734" y="3614433"/>
              <a:ext cx="53222" cy="53222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0" name="文本框 56">
            <a:extLst>
              <a:ext uri="{FF2B5EF4-FFF2-40B4-BE49-F238E27FC236}">
                <a16:creationId xmlns:a16="http://schemas.microsoft.com/office/drawing/2014/main" id="{B936520F-6CD1-3B05-0DF2-268436CED156}"/>
              </a:ext>
            </a:extLst>
          </p:cNvPr>
          <p:cNvSpPr txBox="1"/>
          <p:nvPr/>
        </p:nvSpPr>
        <p:spPr>
          <a:xfrm>
            <a:off x="1083584" y="1817221"/>
            <a:ext cx="352211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Part</a:t>
            </a:r>
            <a:r>
              <a:rPr lang="en-US" altLang="zh-CN" sz="6600" spc="100" dirty="0">
                <a:latin typeface="明兰" panose="02010600030101010101" pitchFamily="2" charset="-122"/>
                <a:ea typeface="明兰" panose="02010600030101010101" pitchFamily="2" charset="-122"/>
              </a:rPr>
              <a:t> </a:t>
            </a:r>
            <a:r>
              <a:rPr lang="en-US" altLang="zh-CN" sz="11500" spc="100" dirty="0">
                <a:latin typeface="明兰" panose="02010600030101010101" pitchFamily="2" charset="-122"/>
                <a:ea typeface="明兰" panose="02010600030101010101" pitchFamily="2" charset="-122"/>
              </a:rPr>
              <a:t>1</a:t>
            </a:r>
            <a:endParaRPr lang="zh-CN" altLang="en-US" sz="6600" spc="100" dirty="0">
              <a:latin typeface="明兰" panose="02010600030101010101" pitchFamily="2" charset="-122"/>
              <a:ea typeface="明兰" panose="02010600030101010101" pitchFamily="2" charset="-122"/>
            </a:endParaRPr>
          </a:p>
        </p:txBody>
      </p:sp>
      <p:cxnSp>
        <p:nvCxnSpPr>
          <p:cNvPr id="111" name="直接连接符 13">
            <a:extLst>
              <a:ext uri="{FF2B5EF4-FFF2-40B4-BE49-F238E27FC236}">
                <a16:creationId xmlns:a16="http://schemas.microsoft.com/office/drawing/2014/main" id="{E62A5A9F-44C4-5285-3F76-0B599C18C678}"/>
              </a:ext>
            </a:extLst>
          </p:cNvPr>
          <p:cNvCxnSpPr>
            <a:cxnSpLocks/>
          </p:cNvCxnSpPr>
          <p:nvPr/>
        </p:nvCxnSpPr>
        <p:spPr>
          <a:xfrm flipV="1">
            <a:off x="653814" y="3432172"/>
            <a:ext cx="5533825" cy="17470"/>
          </a:xfrm>
          <a:prstGeom prst="line">
            <a:avLst/>
          </a:prstGeom>
          <a:ln w="25400">
            <a:solidFill>
              <a:srgbClr val="0E0E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409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AE922568-3205-8970-B138-A704D71A8042}"/>
              </a:ext>
            </a:extLst>
          </p:cNvPr>
          <p:cNvSpPr txBox="1"/>
          <p:nvPr/>
        </p:nvSpPr>
        <p:spPr>
          <a:xfrm>
            <a:off x="980553" y="893756"/>
            <a:ext cx="4773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Introduction(1/3)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D039E9FD-D33E-F8BD-58A7-12F1B8101503}"/>
              </a:ext>
            </a:extLst>
          </p:cNvPr>
          <p:cNvSpPr txBox="1"/>
          <p:nvPr/>
        </p:nvSpPr>
        <p:spPr>
          <a:xfrm>
            <a:off x="980554" y="1572278"/>
            <a:ext cx="3724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-BCI&amp;BMI-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8D7AD3D-E453-C79C-A3DB-8F4EAC4FD18F}"/>
              </a:ext>
            </a:extLst>
          </p:cNvPr>
          <p:cNvSpPr txBox="1"/>
          <p:nvPr/>
        </p:nvSpPr>
        <p:spPr>
          <a:xfrm>
            <a:off x="767642" y="2074060"/>
            <a:ext cx="7396430" cy="3693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exists a plethora of methods to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observe neural activity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F24713A-E583-6DB3-4AE6-ED9EF90EB016}"/>
              </a:ext>
            </a:extLst>
          </p:cNvPr>
          <p:cNvSpPr txBox="1"/>
          <p:nvPr/>
        </p:nvSpPr>
        <p:spPr>
          <a:xfrm>
            <a:off x="767641" y="1924549"/>
            <a:ext cx="10350238" cy="2283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 all these approaches it is widely accepted that</a:t>
            </a:r>
            <a:r>
              <a:rPr lang="zh-TW" alt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implantable methods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(e.g. </a:t>
            </a:r>
            <a:r>
              <a:rPr lang="en-US" altLang="zh-TW" sz="22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ECoG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TW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outperform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non-invasive methods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(e.g. EEG, </a:t>
            </a:r>
            <a:r>
              <a:rPr lang="en-US" altLang="zh-TW" sz="22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fNIRS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(due to a significantly higher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spatial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temporal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resolution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signal-to-noise ratio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1E09726-4E15-5BEF-C826-6208B4DA1C63}"/>
              </a:ext>
            </a:extLst>
          </p:cNvPr>
          <p:cNvSpPr txBox="1"/>
          <p:nvPr/>
        </p:nvSpPr>
        <p:spPr>
          <a:xfrm>
            <a:off x="4275922" y="6045256"/>
            <a:ext cx="36356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Fig. 1. methods EEG </a:t>
            </a:r>
            <a:r>
              <a:rPr lang="en-US" altLang="zh-TW" sz="1600" dirty="0" err="1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v.s</a:t>
            </a:r>
            <a:r>
              <a:rPr lang="en-US" altLang="zh-TW" sz="16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 </a:t>
            </a:r>
            <a:r>
              <a:rPr lang="en-US" altLang="zh-TW" sz="1600" dirty="0" err="1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ECoG</a:t>
            </a:r>
            <a:r>
              <a:rPr lang="en-US" altLang="zh-TW" sz="16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by digital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A634823C-977B-0D98-0EB5-B0A44D8544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2610" y="3554776"/>
            <a:ext cx="5123290" cy="2409468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25DC6221-56E8-2689-56D4-DC522F36C5A3}"/>
              </a:ext>
            </a:extLst>
          </p:cNvPr>
          <p:cNvSpPr txBox="1"/>
          <p:nvPr/>
        </p:nvSpPr>
        <p:spPr>
          <a:xfrm>
            <a:off x="11890314" y="6488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3168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AE922568-3205-8970-B138-A704D71A8042}"/>
              </a:ext>
            </a:extLst>
          </p:cNvPr>
          <p:cNvSpPr txBox="1"/>
          <p:nvPr/>
        </p:nvSpPr>
        <p:spPr>
          <a:xfrm>
            <a:off x="980553" y="893756"/>
            <a:ext cx="47737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Introduction(2/3)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D039E9FD-D33E-F8BD-58A7-12F1B8101503}"/>
              </a:ext>
            </a:extLst>
          </p:cNvPr>
          <p:cNvSpPr txBox="1"/>
          <p:nvPr/>
        </p:nvSpPr>
        <p:spPr>
          <a:xfrm>
            <a:off x="980554" y="1572278"/>
            <a:ext cx="3724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-BCI&amp;BMI-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F24713A-E583-6DB3-4AE6-ED9EF90EB016}"/>
              </a:ext>
            </a:extLst>
          </p:cNvPr>
          <p:cNvSpPr txBox="1"/>
          <p:nvPr/>
        </p:nvSpPr>
        <p:spPr>
          <a:xfrm>
            <a:off x="795599" y="1876441"/>
            <a:ext cx="11170845" cy="2283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Brain computer interfaces (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BCIs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and brain machine interfaces (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BMIs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refer to </a:t>
            </a:r>
            <a:r>
              <a:rPr lang="en-US" altLang="zh-TW" sz="22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neurotechnologies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that observe activity within the brain and decode or decipher this to extract useful information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Although the terminology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BCI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BMI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are often used interchangeably, there is a tendency within the community to refer to</a:t>
            </a:r>
            <a:r>
              <a:rPr lang="zh-TW" alt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TW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non-invasive interfaces</a:t>
            </a:r>
            <a:r>
              <a:rPr lang="en-US" altLang="zh-TW" sz="22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BCI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TW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implantable interfaces</a:t>
            </a:r>
            <a:r>
              <a:rPr lang="en-US" altLang="zh-TW" sz="22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BMI</a:t>
            </a: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C3C70A4F-0671-A7A1-606E-55B25C46BBE7}"/>
              </a:ext>
            </a:extLst>
          </p:cNvPr>
          <p:cNvGrpSpPr/>
          <p:nvPr/>
        </p:nvGrpSpPr>
        <p:grpSpPr>
          <a:xfrm>
            <a:off x="4224865" y="4029215"/>
            <a:ext cx="3058777" cy="2475576"/>
            <a:chOff x="8691530" y="3805920"/>
            <a:chExt cx="2636502" cy="2133814"/>
          </a:xfrm>
        </p:grpSpPr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9D5B8515-B011-149F-EDC7-5B99BC6B0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4812"/>
            <a:stretch/>
          </p:blipFill>
          <p:spPr>
            <a:xfrm>
              <a:off x="8691530" y="3805920"/>
              <a:ext cx="2636502" cy="2133814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5FB747F6-1291-EA24-0E3A-15E61BED2ACC}"/>
                </a:ext>
              </a:extLst>
            </p:cNvPr>
            <p:cNvSpPr/>
            <p:nvPr/>
          </p:nvSpPr>
          <p:spPr>
            <a:xfrm>
              <a:off x="8765309" y="5458691"/>
              <a:ext cx="951346" cy="1293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BB55CF-6FAC-4701-B963-5618E2A77D4D}"/>
              </a:ext>
            </a:extLst>
          </p:cNvPr>
          <p:cNvSpPr txBox="1"/>
          <p:nvPr/>
        </p:nvSpPr>
        <p:spPr>
          <a:xfrm>
            <a:off x="3427556" y="6504791"/>
            <a:ext cx="47642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Fig. 2. observation methods 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-US" altLang="zh-TW" sz="16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nvasiveness rate compare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9DF756B-BF2A-F68B-A0B7-221B062461E6}"/>
              </a:ext>
            </a:extLst>
          </p:cNvPr>
          <p:cNvSpPr txBox="1"/>
          <p:nvPr/>
        </p:nvSpPr>
        <p:spPr>
          <a:xfrm>
            <a:off x="11890314" y="6488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964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AE922568-3205-8970-B138-A704D71A8042}"/>
              </a:ext>
            </a:extLst>
          </p:cNvPr>
          <p:cNvSpPr txBox="1"/>
          <p:nvPr/>
        </p:nvSpPr>
        <p:spPr>
          <a:xfrm>
            <a:off x="980554" y="893756"/>
            <a:ext cx="5115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Introduction(3/3)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D039E9FD-D33E-F8BD-58A7-12F1B8101503}"/>
              </a:ext>
            </a:extLst>
          </p:cNvPr>
          <p:cNvSpPr txBox="1"/>
          <p:nvPr/>
        </p:nvSpPr>
        <p:spPr>
          <a:xfrm>
            <a:off x="980554" y="1572278"/>
            <a:ext cx="3724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-BCI&amp;BMI-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1" name="圖片 10">
            <a:hlinkClick r:id="rId3" action="ppaction://hlinksldjump"/>
            <a:extLst>
              <a:ext uri="{FF2B5EF4-FFF2-40B4-BE49-F238E27FC236}">
                <a16:creationId xmlns:a16="http://schemas.microsoft.com/office/drawing/2014/main" id="{5B9829C1-C4FA-2B4C-D226-3EFDCCA30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202" y="1532605"/>
            <a:ext cx="6761244" cy="4502806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999B181-E4D5-A259-E41D-8A53F99127F0}"/>
              </a:ext>
            </a:extLst>
          </p:cNvPr>
          <p:cNvSpPr txBox="1"/>
          <p:nvPr/>
        </p:nvSpPr>
        <p:spPr>
          <a:xfrm>
            <a:off x="11890314" y="6488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56CCFBE-09C7-552F-0977-E2B621C8FBB2}"/>
              </a:ext>
            </a:extLst>
          </p:cNvPr>
          <p:cNvSpPr txBox="1"/>
          <p:nvPr/>
        </p:nvSpPr>
        <p:spPr>
          <a:xfrm>
            <a:off x="8575829" y="5994747"/>
            <a:ext cx="26684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Fig. 3. Neural interface types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3759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椭圆 9">
            <a:extLst>
              <a:ext uri="{FF2B5EF4-FFF2-40B4-BE49-F238E27FC236}">
                <a16:creationId xmlns:a16="http://schemas.microsoft.com/office/drawing/2014/main" id="{35C3F1FD-D3C3-78F4-50F7-C931CCC9B770}"/>
              </a:ext>
            </a:extLst>
          </p:cNvPr>
          <p:cNvSpPr/>
          <p:nvPr/>
        </p:nvSpPr>
        <p:spPr>
          <a:xfrm>
            <a:off x="6187639" y="3343275"/>
            <a:ext cx="177794" cy="177794"/>
          </a:xfrm>
          <a:prstGeom prst="ellipse">
            <a:avLst/>
          </a:prstGeom>
          <a:solidFill>
            <a:srgbClr val="0E0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10">
            <a:extLst>
              <a:ext uri="{FF2B5EF4-FFF2-40B4-BE49-F238E27FC236}">
                <a16:creationId xmlns:a16="http://schemas.microsoft.com/office/drawing/2014/main" id="{02092594-923F-DAAA-ECC1-F493A43592A8}"/>
              </a:ext>
            </a:extLst>
          </p:cNvPr>
          <p:cNvSpPr txBox="1"/>
          <p:nvPr/>
        </p:nvSpPr>
        <p:spPr>
          <a:xfrm>
            <a:off x="6796585" y="2915885"/>
            <a:ext cx="47205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Objective</a:t>
            </a:r>
            <a:endParaRPr lang="zh-CN" altLang="en-US" sz="5400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84" name="组合 28">
            <a:extLst>
              <a:ext uri="{FF2B5EF4-FFF2-40B4-BE49-F238E27FC236}">
                <a16:creationId xmlns:a16="http://schemas.microsoft.com/office/drawing/2014/main" id="{2956B51D-A926-AD66-5AFA-D78B9664F996}"/>
              </a:ext>
            </a:extLst>
          </p:cNvPr>
          <p:cNvGrpSpPr/>
          <p:nvPr/>
        </p:nvGrpSpPr>
        <p:grpSpPr>
          <a:xfrm>
            <a:off x="2057454" y="2703348"/>
            <a:ext cx="3871464" cy="1366210"/>
            <a:chOff x="2057454" y="2646587"/>
            <a:chExt cx="3871464" cy="1366210"/>
          </a:xfrm>
        </p:grpSpPr>
        <p:sp>
          <p:nvSpPr>
            <p:cNvPr id="85" name="椭圆 16">
              <a:extLst>
                <a:ext uri="{FF2B5EF4-FFF2-40B4-BE49-F238E27FC236}">
                  <a16:creationId xmlns:a16="http://schemas.microsoft.com/office/drawing/2014/main" id="{1D236180-C58A-50F1-8EE1-5FA3B4ACC6F5}"/>
                </a:ext>
              </a:extLst>
            </p:cNvPr>
            <p:cNvSpPr/>
            <p:nvPr/>
          </p:nvSpPr>
          <p:spPr>
            <a:xfrm>
              <a:off x="2462789" y="2751713"/>
              <a:ext cx="90000" cy="90000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17">
              <a:extLst>
                <a:ext uri="{FF2B5EF4-FFF2-40B4-BE49-F238E27FC236}">
                  <a16:creationId xmlns:a16="http://schemas.microsoft.com/office/drawing/2014/main" id="{5B31F9A1-B925-CB86-C163-FD3149B7ACDC}"/>
                </a:ext>
              </a:extLst>
            </p:cNvPr>
            <p:cNvSpPr/>
            <p:nvPr/>
          </p:nvSpPr>
          <p:spPr>
            <a:xfrm>
              <a:off x="3585145" y="3115424"/>
              <a:ext cx="86727" cy="86727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18">
              <a:extLst>
                <a:ext uri="{FF2B5EF4-FFF2-40B4-BE49-F238E27FC236}">
                  <a16:creationId xmlns:a16="http://schemas.microsoft.com/office/drawing/2014/main" id="{8F653519-6915-89D8-5F5A-05C3CD05E16B}"/>
                </a:ext>
              </a:extLst>
            </p:cNvPr>
            <p:cNvSpPr/>
            <p:nvPr/>
          </p:nvSpPr>
          <p:spPr>
            <a:xfrm>
              <a:off x="4404884" y="3255982"/>
              <a:ext cx="83455" cy="83455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19">
              <a:extLst>
                <a:ext uri="{FF2B5EF4-FFF2-40B4-BE49-F238E27FC236}">
                  <a16:creationId xmlns:a16="http://schemas.microsoft.com/office/drawing/2014/main" id="{08B8DF63-E497-FA89-C0FC-16BAA0398278}"/>
                </a:ext>
              </a:extLst>
            </p:cNvPr>
            <p:cNvSpPr/>
            <p:nvPr/>
          </p:nvSpPr>
          <p:spPr>
            <a:xfrm>
              <a:off x="3570425" y="3641186"/>
              <a:ext cx="80182" cy="8018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20">
              <a:extLst>
                <a:ext uri="{FF2B5EF4-FFF2-40B4-BE49-F238E27FC236}">
                  <a16:creationId xmlns:a16="http://schemas.microsoft.com/office/drawing/2014/main" id="{A4CB9BC0-B566-3BC4-1EBC-3870D36126C0}"/>
                </a:ext>
              </a:extLst>
            </p:cNvPr>
            <p:cNvSpPr/>
            <p:nvPr/>
          </p:nvSpPr>
          <p:spPr>
            <a:xfrm>
              <a:off x="5595571" y="3274689"/>
              <a:ext cx="76909" cy="76909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21">
              <a:extLst>
                <a:ext uri="{FF2B5EF4-FFF2-40B4-BE49-F238E27FC236}">
                  <a16:creationId xmlns:a16="http://schemas.microsoft.com/office/drawing/2014/main" id="{A958B577-5F84-750F-644D-C8DF7E70E358}"/>
                </a:ext>
              </a:extLst>
            </p:cNvPr>
            <p:cNvSpPr/>
            <p:nvPr/>
          </p:nvSpPr>
          <p:spPr>
            <a:xfrm>
              <a:off x="5883199" y="3467720"/>
              <a:ext cx="45719" cy="45719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22">
              <a:extLst>
                <a:ext uri="{FF2B5EF4-FFF2-40B4-BE49-F238E27FC236}">
                  <a16:creationId xmlns:a16="http://schemas.microsoft.com/office/drawing/2014/main" id="{C0EEA742-A022-84FB-8487-3C196286BF7C}"/>
                </a:ext>
              </a:extLst>
            </p:cNvPr>
            <p:cNvSpPr/>
            <p:nvPr/>
          </p:nvSpPr>
          <p:spPr>
            <a:xfrm>
              <a:off x="4201455" y="3552144"/>
              <a:ext cx="70364" cy="70364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23">
              <a:extLst>
                <a:ext uri="{FF2B5EF4-FFF2-40B4-BE49-F238E27FC236}">
                  <a16:creationId xmlns:a16="http://schemas.microsoft.com/office/drawing/2014/main" id="{8C69CE04-B263-E25D-DDA2-171631C6A442}"/>
                </a:ext>
              </a:extLst>
            </p:cNvPr>
            <p:cNvSpPr/>
            <p:nvPr/>
          </p:nvSpPr>
          <p:spPr>
            <a:xfrm>
              <a:off x="2443111" y="3945706"/>
              <a:ext cx="67091" cy="67091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3" name="椭圆 24">
              <a:extLst>
                <a:ext uri="{FF2B5EF4-FFF2-40B4-BE49-F238E27FC236}">
                  <a16:creationId xmlns:a16="http://schemas.microsoft.com/office/drawing/2014/main" id="{8AC95A8D-16DD-5A73-72D6-7C869993661E}"/>
                </a:ext>
              </a:extLst>
            </p:cNvPr>
            <p:cNvSpPr/>
            <p:nvPr/>
          </p:nvSpPr>
          <p:spPr>
            <a:xfrm>
              <a:off x="2057454" y="2646587"/>
              <a:ext cx="63818" cy="63818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25">
              <a:extLst>
                <a:ext uri="{FF2B5EF4-FFF2-40B4-BE49-F238E27FC236}">
                  <a16:creationId xmlns:a16="http://schemas.microsoft.com/office/drawing/2014/main" id="{A947C643-A210-D0E3-E88A-233457AA139E}"/>
                </a:ext>
              </a:extLst>
            </p:cNvPr>
            <p:cNvSpPr/>
            <p:nvPr/>
          </p:nvSpPr>
          <p:spPr>
            <a:xfrm>
              <a:off x="3089738" y="3647569"/>
              <a:ext cx="60545" cy="60545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5" name="椭圆 26">
              <a:extLst>
                <a:ext uri="{FF2B5EF4-FFF2-40B4-BE49-F238E27FC236}">
                  <a16:creationId xmlns:a16="http://schemas.microsoft.com/office/drawing/2014/main" id="{70A587A5-A9CD-2DD2-0861-3DCEB531078B}"/>
                </a:ext>
              </a:extLst>
            </p:cNvPr>
            <p:cNvSpPr/>
            <p:nvPr/>
          </p:nvSpPr>
          <p:spPr>
            <a:xfrm>
              <a:off x="2779641" y="3085530"/>
              <a:ext cx="57273" cy="57273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27">
              <a:extLst>
                <a:ext uri="{FF2B5EF4-FFF2-40B4-BE49-F238E27FC236}">
                  <a16:creationId xmlns:a16="http://schemas.microsoft.com/office/drawing/2014/main" id="{B1C5C1C2-6943-D14F-1731-B3AB9B54223D}"/>
                </a:ext>
              </a:extLst>
            </p:cNvPr>
            <p:cNvSpPr/>
            <p:nvPr/>
          </p:nvSpPr>
          <p:spPr>
            <a:xfrm>
              <a:off x="4971733" y="3576882"/>
              <a:ext cx="54000" cy="54000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7" name="组合 43">
            <a:extLst>
              <a:ext uri="{FF2B5EF4-FFF2-40B4-BE49-F238E27FC236}">
                <a16:creationId xmlns:a16="http://schemas.microsoft.com/office/drawing/2014/main" id="{9F277DFF-DF43-C66D-293B-F1F001877127}"/>
              </a:ext>
            </a:extLst>
          </p:cNvPr>
          <p:cNvGrpSpPr/>
          <p:nvPr/>
        </p:nvGrpSpPr>
        <p:grpSpPr>
          <a:xfrm>
            <a:off x="2662550" y="2972994"/>
            <a:ext cx="2720704" cy="871348"/>
            <a:chOff x="2133791" y="2806726"/>
            <a:chExt cx="3351856" cy="1073484"/>
          </a:xfrm>
        </p:grpSpPr>
        <p:sp>
          <p:nvSpPr>
            <p:cNvPr id="98" name="椭圆 44">
              <a:extLst>
                <a:ext uri="{FF2B5EF4-FFF2-40B4-BE49-F238E27FC236}">
                  <a16:creationId xmlns:a16="http://schemas.microsoft.com/office/drawing/2014/main" id="{9CB3DE1C-D4F7-0993-3D78-4F676FBB0D4A}"/>
                </a:ext>
              </a:extLst>
            </p:cNvPr>
            <p:cNvSpPr/>
            <p:nvPr/>
          </p:nvSpPr>
          <p:spPr>
            <a:xfrm>
              <a:off x="2653368" y="2894140"/>
              <a:ext cx="53222" cy="53222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45">
              <a:extLst>
                <a:ext uri="{FF2B5EF4-FFF2-40B4-BE49-F238E27FC236}">
                  <a16:creationId xmlns:a16="http://schemas.microsoft.com/office/drawing/2014/main" id="{5A96F101-8746-AB93-C185-8CDBD1040A48}"/>
                </a:ext>
              </a:extLst>
            </p:cNvPr>
            <p:cNvSpPr/>
            <p:nvPr/>
          </p:nvSpPr>
          <p:spPr>
            <a:xfrm>
              <a:off x="3810450" y="3115424"/>
              <a:ext cx="53222" cy="53222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46">
              <a:extLst>
                <a:ext uri="{FF2B5EF4-FFF2-40B4-BE49-F238E27FC236}">
                  <a16:creationId xmlns:a16="http://schemas.microsoft.com/office/drawing/2014/main" id="{0430EB6F-F36C-D93E-FDE6-0DBA653C5439}"/>
                </a:ext>
              </a:extLst>
            </p:cNvPr>
            <p:cNvSpPr/>
            <p:nvPr/>
          </p:nvSpPr>
          <p:spPr>
            <a:xfrm>
              <a:off x="4795058" y="3166540"/>
              <a:ext cx="53222" cy="53222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47">
              <a:extLst>
                <a:ext uri="{FF2B5EF4-FFF2-40B4-BE49-F238E27FC236}">
                  <a16:creationId xmlns:a16="http://schemas.microsoft.com/office/drawing/2014/main" id="{F726B124-8DAB-7F53-915F-E1D69C708BEE}"/>
                </a:ext>
              </a:extLst>
            </p:cNvPr>
            <p:cNvSpPr/>
            <p:nvPr/>
          </p:nvSpPr>
          <p:spPr>
            <a:xfrm>
              <a:off x="3672010" y="3635948"/>
              <a:ext cx="53222" cy="53222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48">
              <a:extLst>
                <a:ext uri="{FF2B5EF4-FFF2-40B4-BE49-F238E27FC236}">
                  <a16:creationId xmlns:a16="http://schemas.microsoft.com/office/drawing/2014/main" id="{AC9990E2-370C-734B-0970-D21788DC875B}"/>
                </a:ext>
              </a:extLst>
            </p:cNvPr>
            <p:cNvSpPr/>
            <p:nvPr/>
          </p:nvSpPr>
          <p:spPr>
            <a:xfrm>
              <a:off x="5285021" y="3230316"/>
              <a:ext cx="53222" cy="53222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49">
              <a:extLst>
                <a:ext uri="{FF2B5EF4-FFF2-40B4-BE49-F238E27FC236}">
                  <a16:creationId xmlns:a16="http://schemas.microsoft.com/office/drawing/2014/main" id="{CFA3940B-8097-C61E-4F59-F57D325A0768}"/>
                </a:ext>
              </a:extLst>
            </p:cNvPr>
            <p:cNvSpPr/>
            <p:nvPr/>
          </p:nvSpPr>
          <p:spPr>
            <a:xfrm>
              <a:off x="5432425" y="3479415"/>
              <a:ext cx="53222" cy="53222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50">
              <a:extLst>
                <a:ext uri="{FF2B5EF4-FFF2-40B4-BE49-F238E27FC236}">
                  <a16:creationId xmlns:a16="http://schemas.microsoft.com/office/drawing/2014/main" id="{B3CD1E24-6B12-3E78-B530-43EED18077CC}"/>
                </a:ext>
              </a:extLst>
            </p:cNvPr>
            <p:cNvSpPr/>
            <p:nvPr/>
          </p:nvSpPr>
          <p:spPr>
            <a:xfrm>
              <a:off x="4574638" y="3506114"/>
              <a:ext cx="53222" cy="53222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51">
              <a:extLst>
                <a:ext uri="{FF2B5EF4-FFF2-40B4-BE49-F238E27FC236}">
                  <a16:creationId xmlns:a16="http://schemas.microsoft.com/office/drawing/2014/main" id="{A24B4CCC-F4D4-9DAA-376B-3628BECC0527}"/>
                </a:ext>
              </a:extLst>
            </p:cNvPr>
            <p:cNvSpPr/>
            <p:nvPr/>
          </p:nvSpPr>
          <p:spPr>
            <a:xfrm>
              <a:off x="2419641" y="3826988"/>
              <a:ext cx="53222" cy="53222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6" name="椭圆 52">
              <a:extLst>
                <a:ext uri="{FF2B5EF4-FFF2-40B4-BE49-F238E27FC236}">
                  <a16:creationId xmlns:a16="http://schemas.microsoft.com/office/drawing/2014/main" id="{7DCCEF67-FAB1-7EF5-30E0-4765C6A6681B}"/>
                </a:ext>
              </a:extLst>
            </p:cNvPr>
            <p:cNvSpPr/>
            <p:nvPr/>
          </p:nvSpPr>
          <p:spPr>
            <a:xfrm>
              <a:off x="2133791" y="2806726"/>
              <a:ext cx="53222" cy="53222"/>
            </a:xfrm>
            <a:prstGeom prst="ellipse">
              <a:avLst/>
            </a:prstGeom>
            <a:solidFill>
              <a:srgbClr val="0E0E0E">
                <a:alpha val="3090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53">
              <a:extLst>
                <a:ext uri="{FF2B5EF4-FFF2-40B4-BE49-F238E27FC236}">
                  <a16:creationId xmlns:a16="http://schemas.microsoft.com/office/drawing/2014/main" id="{540A2083-745A-A6FF-524C-92DE631F4E3A}"/>
                </a:ext>
              </a:extLst>
            </p:cNvPr>
            <p:cNvSpPr/>
            <p:nvPr/>
          </p:nvSpPr>
          <p:spPr>
            <a:xfrm>
              <a:off x="3061163" y="3609469"/>
              <a:ext cx="53222" cy="53222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54">
              <a:extLst>
                <a:ext uri="{FF2B5EF4-FFF2-40B4-BE49-F238E27FC236}">
                  <a16:creationId xmlns:a16="http://schemas.microsoft.com/office/drawing/2014/main" id="{EC1A644A-C54D-C79B-D10C-A66534F5BE7B}"/>
                </a:ext>
              </a:extLst>
            </p:cNvPr>
            <p:cNvSpPr/>
            <p:nvPr/>
          </p:nvSpPr>
          <p:spPr>
            <a:xfrm>
              <a:off x="2810121" y="3085530"/>
              <a:ext cx="53222" cy="53222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55">
              <a:extLst>
                <a:ext uri="{FF2B5EF4-FFF2-40B4-BE49-F238E27FC236}">
                  <a16:creationId xmlns:a16="http://schemas.microsoft.com/office/drawing/2014/main" id="{E36BDC0A-575E-362A-E043-131035444A15}"/>
                </a:ext>
              </a:extLst>
            </p:cNvPr>
            <p:cNvSpPr/>
            <p:nvPr/>
          </p:nvSpPr>
          <p:spPr>
            <a:xfrm>
              <a:off x="4971734" y="3614433"/>
              <a:ext cx="53222" cy="53222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0" name="文本框 56">
            <a:extLst>
              <a:ext uri="{FF2B5EF4-FFF2-40B4-BE49-F238E27FC236}">
                <a16:creationId xmlns:a16="http://schemas.microsoft.com/office/drawing/2014/main" id="{B936520F-6CD1-3B05-0DF2-268436CED156}"/>
              </a:ext>
            </a:extLst>
          </p:cNvPr>
          <p:cNvSpPr txBox="1"/>
          <p:nvPr/>
        </p:nvSpPr>
        <p:spPr>
          <a:xfrm>
            <a:off x="1083584" y="1817221"/>
            <a:ext cx="352211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Part</a:t>
            </a:r>
            <a:r>
              <a:rPr lang="en-US" altLang="zh-CN" sz="6600" spc="100" dirty="0">
                <a:latin typeface="明兰" panose="02010600030101010101" pitchFamily="2" charset="-122"/>
                <a:ea typeface="明兰" panose="02010600030101010101" pitchFamily="2" charset="-122"/>
              </a:rPr>
              <a:t> </a:t>
            </a:r>
            <a:r>
              <a:rPr lang="en-US" altLang="zh-TW" sz="11500" spc="100" dirty="0">
                <a:latin typeface="明兰" panose="02010600030101010101" pitchFamily="2" charset="-122"/>
                <a:ea typeface="明兰" panose="02010600030101010101" pitchFamily="2" charset="-122"/>
              </a:rPr>
              <a:t>2</a:t>
            </a:r>
            <a:endParaRPr lang="zh-CN" altLang="en-US" sz="6600" spc="100" dirty="0">
              <a:latin typeface="明兰" panose="02010600030101010101" pitchFamily="2" charset="-122"/>
              <a:ea typeface="明兰" panose="02010600030101010101" pitchFamily="2" charset="-122"/>
            </a:endParaRPr>
          </a:p>
        </p:txBody>
      </p:sp>
      <p:cxnSp>
        <p:nvCxnSpPr>
          <p:cNvPr id="111" name="直接连接符 13">
            <a:extLst>
              <a:ext uri="{FF2B5EF4-FFF2-40B4-BE49-F238E27FC236}">
                <a16:creationId xmlns:a16="http://schemas.microsoft.com/office/drawing/2014/main" id="{E62A5A9F-44C4-5285-3F76-0B599C18C678}"/>
              </a:ext>
            </a:extLst>
          </p:cNvPr>
          <p:cNvCxnSpPr>
            <a:cxnSpLocks/>
          </p:cNvCxnSpPr>
          <p:nvPr/>
        </p:nvCxnSpPr>
        <p:spPr>
          <a:xfrm flipV="1">
            <a:off x="653814" y="3432172"/>
            <a:ext cx="5533825" cy="17470"/>
          </a:xfrm>
          <a:prstGeom prst="line">
            <a:avLst/>
          </a:prstGeom>
          <a:ln w="25400">
            <a:solidFill>
              <a:srgbClr val="0E0E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8551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文本框 38">
            <a:extLst>
              <a:ext uri="{FF2B5EF4-FFF2-40B4-BE49-F238E27FC236}">
                <a16:creationId xmlns:a16="http://schemas.microsoft.com/office/drawing/2014/main" id="{22653130-14CC-8962-7C76-2A0A4BC1BD6C}"/>
              </a:ext>
            </a:extLst>
          </p:cNvPr>
          <p:cNvSpPr txBox="1"/>
          <p:nvPr/>
        </p:nvSpPr>
        <p:spPr>
          <a:xfrm>
            <a:off x="980554" y="893756"/>
            <a:ext cx="4277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Objective(1/3)</a:t>
            </a:r>
            <a:endParaRPr lang="zh-CN" altLang="en-US" sz="4000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38">
            <a:extLst>
              <a:ext uri="{FF2B5EF4-FFF2-40B4-BE49-F238E27FC236}">
                <a16:creationId xmlns:a16="http://schemas.microsoft.com/office/drawing/2014/main" id="{B5A2B818-EA64-3ABB-20B4-188C53BB613C}"/>
              </a:ext>
            </a:extLst>
          </p:cNvPr>
          <p:cNvSpPr txBox="1"/>
          <p:nvPr/>
        </p:nvSpPr>
        <p:spPr>
          <a:xfrm>
            <a:off x="503034" y="1533399"/>
            <a:ext cx="38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spc="100" dirty="0">
                <a:latin typeface="Times New Roman" panose="02020603050405020304" pitchFamily="18" charset="0"/>
                <a:ea typeface="明兰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Implantable human BMIs today-</a:t>
            </a:r>
            <a:endParaRPr lang="zh-CN" altLang="en-US" b="1" spc="100" dirty="0">
              <a:latin typeface="Times New Roman" panose="02020603050405020304" pitchFamily="18" charset="0"/>
              <a:ea typeface="明兰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BAAF729-2D52-17AF-61A4-44524D297059}"/>
              </a:ext>
            </a:extLst>
          </p:cNvPr>
          <p:cNvSpPr txBox="1"/>
          <p:nvPr/>
        </p:nvSpPr>
        <p:spPr>
          <a:xfrm>
            <a:off x="799463" y="1931954"/>
            <a:ext cx="10415586" cy="1533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Implantable human BMIs have to date </a:t>
            </a:r>
            <a:r>
              <a:rPr lang="en-US" altLang="zh-TW" sz="22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utilised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two main categories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of neural interfaces targeting the motor cortex: 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TW" sz="22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ECoG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grids (placed on the surface of the brain)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penetrating microelectrode arrays (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MEA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s) (inserted into cortical tissue)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4609E4C-F10E-0163-1E67-4C359B8F7E2C}"/>
              </a:ext>
            </a:extLst>
          </p:cNvPr>
          <p:cNvSpPr txBox="1"/>
          <p:nvPr/>
        </p:nvSpPr>
        <p:spPr>
          <a:xfrm>
            <a:off x="799463" y="3909067"/>
            <a:ext cx="10415586" cy="6994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first 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implantable BMI demonstrated in human was in 2004. This used an intracortical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TW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second</a:t>
            </a:r>
            <a:r>
              <a:rPr lang="en-US" altLang="zh-TW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implantable technology that has been used in human BMIs is </a:t>
            </a:r>
            <a:r>
              <a:rPr lang="en-US" altLang="zh-TW" sz="22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ECoG</a:t>
            </a:r>
            <a:endParaRPr lang="en-US" altLang="zh-TW" sz="22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5C6C9B4-FEF1-237C-5456-C99C47846B7C}"/>
              </a:ext>
            </a:extLst>
          </p:cNvPr>
          <p:cNvSpPr txBox="1"/>
          <p:nvPr/>
        </p:nvSpPr>
        <p:spPr>
          <a:xfrm>
            <a:off x="807889" y="4067419"/>
            <a:ext cx="10398734" cy="458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TW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F9C55388-2749-F6DB-10CF-5FB3CE3F2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0655" y="4596643"/>
            <a:ext cx="3146897" cy="2261357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B1FA38BD-1F1A-548B-A476-A0CCA9B85879}"/>
              </a:ext>
            </a:extLst>
          </p:cNvPr>
          <p:cNvSpPr txBox="1"/>
          <p:nvPr/>
        </p:nvSpPr>
        <p:spPr>
          <a:xfrm>
            <a:off x="11890314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113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15040</TotalTime>
  <Words>1839</Words>
  <Application>Microsoft Office PowerPoint</Application>
  <PresentationFormat>寬螢幕</PresentationFormat>
  <Paragraphs>211</Paragraphs>
  <Slides>29</Slides>
  <Notes>27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8" baseType="lpstr">
      <vt:lpstr>明兰</vt:lpstr>
      <vt:lpstr>標楷體</vt:lpstr>
      <vt:lpstr>Arial</vt:lpstr>
      <vt:lpstr>Calibri</vt:lpstr>
      <vt:lpstr>Calibri Light</vt:lpstr>
      <vt:lpstr>Impact</vt:lpstr>
      <vt:lpstr>Times New Roman</vt:lpstr>
      <vt:lpstr>Wingdings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張詠翔</dc:creator>
  <cp:lastModifiedBy>張詠翔</cp:lastModifiedBy>
  <cp:revision>13</cp:revision>
  <dcterms:created xsi:type="dcterms:W3CDTF">2023-12-31T10:20:34Z</dcterms:created>
  <dcterms:modified xsi:type="dcterms:W3CDTF">2024-01-10T23:57:04Z</dcterms:modified>
</cp:coreProperties>
</file>

<file path=docProps/thumbnail.jpeg>
</file>